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handoutMasterIdLst>
    <p:handoutMasterId r:id="rId35"/>
  </p:handoutMasterIdLst>
  <p:sldIdLst>
    <p:sldId id="376" r:id="rId2"/>
    <p:sldId id="377" r:id="rId3"/>
    <p:sldId id="386" r:id="rId4"/>
    <p:sldId id="379" r:id="rId5"/>
    <p:sldId id="390" r:id="rId6"/>
    <p:sldId id="400" r:id="rId7"/>
    <p:sldId id="385" r:id="rId8"/>
    <p:sldId id="406" r:id="rId9"/>
    <p:sldId id="391" r:id="rId10"/>
    <p:sldId id="397" r:id="rId11"/>
    <p:sldId id="412" r:id="rId12"/>
    <p:sldId id="413" r:id="rId13"/>
    <p:sldId id="415" r:id="rId14"/>
    <p:sldId id="416" r:id="rId15"/>
    <p:sldId id="417" r:id="rId16"/>
    <p:sldId id="392" r:id="rId17"/>
    <p:sldId id="398" r:id="rId18"/>
    <p:sldId id="426" r:id="rId19"/>
    <p:sldId id="423" r:id="rId20"/>
    <p:sldId id="421" r:id="rId21"/>
    <p:sldId id="427" r:id="rId22"/>
    <p:sldId id="424" r:id="rId23"/>
    <p:sldId id="422" r:id="rId24"/>
    <p:sldId id="428" r:id="rId25"/>
    <p:sldId id="425" r:id="rId26"/>
    <p:sldId id="393" r:id="rId27"/>
    <p:sldId id="420" r:id="rId28"/>
    <p:sldId id="429" r:id="rId29"/>
    <p:sldId id="381" r:id="rId30"/>
    <p:sldId id="432" r:id="rId31"/>
    <p:sldId id="430" r:id="rId32"/>
    <p:sldId id="431" r:id="rId33"/>
  </p:sldIdLst>
  <p:sldSz cx="12192000" cy="6858000"/>
  <p:notesSz cx="7010400" cy="9296400"/>
  <p:custDataLst>
    <p:tags r:id="rId36"/>
  </p:custDataLst>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ord Medra Stefano Maximilian" initials="LMSM" lastIdx="1" clrIdx="0">
    <p:extLst>
      <p:ext uri="{19B8F6BF-5375-455C-9EA6-DF929625EA0E}">
        <p15:presenceInfo xmlns:p15="http://schemas.microsoft.com/office/powerpoint/2012/main" userId="S-1-5-21-2000478354-1960408961-725345543-9911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74C79"/>
    <a:srgbClr val="000000"/>
    <a:srgbClr val="1D6A1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256" autoAdjust="0"/>
    <p:restoredTop sz="94660"/>
  </p:normalViewPr>
  <p:slideViewPr>
    <p:cSldViewPr snapToGrid="0">
      <p:cViewPr varScale="1">
        <p:scale>
          <a:sx n="60" d="100"/>
          <a:sy n="60" d="100"/>
        </p:scale>
        <p:origin x="92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DD5936A6-68A3-4B32-93B7-860105F18482}" type="datetimeFigureOut">
              <a:rPr lang="es-MX" smtClean="0"/>
              <a:t>02/12/2024</a:t>
            </a:fld>
            <a:endParaRPr lang="es-MX"/>
          </a:p>
        </p:txBody>
      </p:sp>
      <p:sp>
        <p:nvSpPr>
          <p:cNvPr id="4" name="Marcador de pie de página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s-MX"/>
          </a:p>
        </p:txBody>
      </p:sp>
      <p:sp>
        <p:nvSpPr>
          <p:cNvPr id="5" name="Marcador de número de diapositiva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A4DD89A7-9320-4D4F-910C-9EB016EEAED8}" type="slidenum">
              <a:rPr lang="es-MX" smtClean="0"/>
              <a:t>‹Nº›</a:t>
            </a:fld>
            <a:endParaRPr lang="es-MX"/>
          </a:p>
        </p:txBody>
      </p:sp>
    </p:spTree>
    <p:extLst>
      <p:ext uri="{BB962C8B-B14F-4D97-AF65-F5344CB8AC3E}">
        <p14:creationId xmlns:p14="http://schemas.microsoft.com/office/powerpoint/2010/main" val="25389249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s-MX"/>
          </a:p>
        </p:txBody>
      </p:sp>
      <p:sp>
        <p:nvSpPr>
          <p:cNvPr id="3" name="Marcador de fecha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75C08D7F-5D71-4945-87D8-7AF849D851B6}" type="datetimeFigureOut">
              <a:rPr lang="es-MX" smtClean="0"/>
              <a:t>02/12/2024</a:t>
            </a:fld>
            <a:endParaRPr lang="es-MX"/>
          </a:p>
        </p:txBody>
      </p:sp>
      <p:sp>
        <p:nvSpPr>
          <p:cNvPr id="4" name="Marcador de imagen de diapositiva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s-MX"/>
          </a:p>
        </p:txBody>
      </p:sp>
      <p:sp>
        <p:nvSpPr>
          <p:cNvPr id="5" name="Marcador de notas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34DAAF31-CD17-4384-A908-CC59646D95EB}" type="slidenum">
              <a:rPr lang="es-MX" smtClean="0"/>
              <a:t>‹Nº›</a:t>
            </a:fld>
            <a:endParaRPr lang="es-MX"/>
          </a:p>
        </p:txBody>
      </p:sp>
    </p:spTree>
    <p:extLst>
      <p:ext uri="{BB962C8B-B14F-4D97-AF65-F5344CB8AC3E}">
        <p14:creationId xmlns:p14="http://schemas.microsoft.com/office/powerpoint/2010/main" val="41983561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8" name="7 Imagen"/>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347" y="6418599"/>
            <a:ext cx="12157263" cy="306869"/>
          </a:xfrm>
          <a:prstGeom prst="rect">
            <a:avLst/>
          </a:prstGeom>
        </p:spPr>
      </p:pic>
      <p:sp>
        <p:nvSpPr>
          <p:cNvPr id="2" name="1 Título"/>
          <p:cNvSpPr>
            <a:spLocks noGrp="1"/>
          </p:cNvSpPr>
          <p:nvPr>
            <p:ph type="ctrTitle"/>
          </p:nvPr>
        </p:nvSpPr>
        <p:spPr>
          <a:xfrm>
            <a:off x="914400" y="2130426"/>
            <a:ext cx="10363200" cy="1470025"/>
          </a:xfrm>
        </p:spPr>
        <p:txBody>
          <a:bodyPr/>
          <a:lstStyle>
            <a:lvl1pPr>
              <a:defRPr>
                <a:solidFill>
                  <a:srgbClr val="6D3A77"/>
                </a:solidFill>
              </a:defRPr>
            </a:lvl1pPr>
          </a:lstStyle>
          <a:p>
            <a:r>
              <a:rPr lang="es-ES"/>
              <a:t>Haga clic para modificar el estilo de título del patrón</a:t>
            </a:r>
            <a:endParaRPr lang="es-MX" dirty="0"/>
          </a:p>
        </p:txBody>
      </p:sp>
      <p:sp>
        <p:nvSpPr>
          <p:cNvPr id="3" name="2 Subtítulo"/>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MX"/>
          </a:p>
        </p:txBody>
      </p:sp>
      <p:sp>
        <p:nvSpPr>
          <p:cNvPr id="10" name="5 Marcador de número de diapositiva"/>
          <p:cNvSpPr>
            <a:spLocks noGrp="1"/>
          </p:cNvSpPr>
          <p:nvPr>
            <p:ph type="sldNum" sz="quarter" idx="12"/>
          </p:nvPr>
        </p:nvSpPr>
        <p:spPr>
          <a:xfrm>
            <a:off x="8737600" y="6356351"/>
            <a:ext cx="2844800" cy="365125"/>
          </a:xfrm>
        </p:spPr>
        <p:txBody>
          <a:bodyPr/>
          <a:lstStyle>
            <a:lvl1pPr>
              <a:defRPr baseline="0">
                <a:solidFill>
                  <a:schemeClr val="bg1"/>
                </a:solidFill>
              </a:defRPr>
            </a:lvl1pPr>
          </a:lstStyle>
          <a:p>
            <a:fld id="{8E002BF4-BBF3-4639-B0BE-64A04A870BC8}" type="slidenum">
              <a:rPr lang="es-MX" smtClean="0">
                <a:solidFill>
                  <a:srgbClr val="FFFFFF"/>
                </a:solidFill>
              </a:rPr>
              <a:pPr/>
              <a:t>‹Nº›</a:t>
            </a:fld>
            <a:endParaRPr lang="es-MX" dirty="0">
              <a:solidFill>
                <a:srgbClr val="FFFFFF"/>
              </a:solidFill>
            </a:endParaRPr>
          </a:p>
        </p:txBody>
      </p:sp>
    </p:spTree>
    <p:extLst>
      <p:ext uri="{BB962C8B-B14F-4D97-AF65-F5344CB8AC3E}">
        <p14:creationId xmlns:p14="http://schemas.microsoft.com/office/powerpoint/2010/main" val="14134560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4639"/>
            <a:ext cx="2743200" cy="5851525"/>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609600" y="274639"/>
            <a:ext cx="80264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9" name="4 Marcador de pie de página"/>
          <p:cNvSpPr>
            <a:spLocks noGrp="1"/>
          </p:cNvSpPr>
          <p:nvPr>
            <p:ph type="ftr" sz="quarter" idx="11"/>
          </p:nvPr>
        </p:nvSpPr>
        <p:spPr>
          <a:xfrm>
            <a:off x="4165600" y="6356351"/>
            <a:ext cx="3860800" cy="365125"/>
          </a:xfrm>
        </p:spPr>
        <p:txBody>
          <a:bodyPr/>
          <a:lstStyle>
            <a:lvl1pPr>
              <a:defRPr>
                <a:solidFill>
                  <a:schemeClr val="bg1">
                    <a:lumMod val="85000"/>
                  </a:schemeClr>
                </a:solidFill>
              </a:defRPr>
            </a:lvl1pPr>
          </a:lstStyle>
          <a:p>
            <a:endParaRPr lang="es-MX" dirty="0">
              <a:solidFill>
                <a:srgbClr val="FFFFFF">
                  <a:lumMod val="85000"/>
                </a:srgbClr>
              </a:solidFill>
            </a:endParaRPr>
          </a:p>
        </p:txBody>
      </p:sp>
      <p:pic>
        <p:nvPicPr>
          <p:cNvPr id="10" name="9 Imagen"/>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347" y="6418599"/>
            <a:ext cx="12157263" cy="306869"/>
          </a:xfrm>
          <a:prstGeom prst="rect">
            <a:avLst/>
          </a:prstGeom>
        </p:spPr>
      </p:pic>
      <p:sp>
        <p:nvSpPr>
          <p:cNvPr id="8" name="5 Marcador de número de diapositiva"/>
          <p:cNvSpPr>
            <a:spLocks noGrp="1"/>
          </p:cNvSpPr>
          <p:nvPr>
            <p:ph type="sldNum" sz="quarter" idx="12"/>
          </p:nvPr>
        </p:nvSpPr>
        <p:spPr>
          <a:xfrm>
            <a:off x="8737600" y="6356351"/>
            <a:ext cx="2844800" cy="365125"/>
          </a:xfrm>
        </p:spPr>
        <p:txBody>
          <a:bodyPr/>
          <a:lstStyle>
            <a:lvl1pPr>
              <a:defRPr baseline="0">
                <a:solidFill>
                  <a:schemeClr val="bg1"/>
                </a:solidFill>
              </a:defRPr>
            </a:lvl1pPr>
          </a:lstStyle>
          <a:p>
            <a:fld id="{8E002BF4-BBF3-4639-B0BE-64A04A870BC8}" type="slidenum">
              <a:rPr lang="es-MX" smtClean="0">
                <a:solidFill>
                  <a:srgbClr val="FFFFFF"/>
                </a:solidFill>
              </a:rPr>
              <a:pPr/>
              <a:t>‹Nº›</a:t>
            </a:fld>
            <a:endParaRPr lang="es-MX" dirty="0">
              <a:solidFill>
                <a:srgbClr val="FFFFFF"/>
              </a:solidFill>
            </a:endParaRPr>
          </a:p>
        </p:txBody>
      </p:sp>
    </p:spTree>
    <p:extLst>
      <p:ext uri="{BB962C8B-B14F-4D97-AF65-F5344CB8AC3E}">
        <p14:creationId xmlns:p14="http://schemas.microsoft.com/office/powerpoint/2010/main" val="40342571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5" name="4 Imagen"/>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859" y="18218"/>
            <a:ext cx="12166283" cy="6821562"/>
          </a:xfrm>
          <a:prstGeom prst="rect">
            <a:avLst/>
          </a:prstGeom>
        </p:spPr>
      </p:pic>
    </p:spTree>
    <p:extLst>
      <p:ext uri="{BB962C8B-B14F-4D97-AF65-F5344CB8AC3E}">
        <p14:creationId xmlns:p14="http://schemas.microsoft.com/office/powerpoint/2010/main" val="13547739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índice_1">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endParaRPr lang="es-MX">
              <a:solidFill>
                <a:srgbClr val="182B47">
                  <a:tint val="75000"/>
                </a:srgbClr>
              </a:solidFill>
            </a:endParaRPr>
          </a:p>
        </p:txBody>
      </p:sp>
      <p:sp>
        <p:nvSpPr>
          <p:cNvPr id="25" name="24 Rectángulo redondeado"/>
          <p:cNvSpPr/>
          <p:nvPr userDrawn="1"/>
        </p:nvSpPr>
        <p:spPr>
          <a:xfrm>
            <a:off x="1074943" y="1556792"/>
            <a:ext cx="1619261" cy="1071570"/>
          </a:xfrm>
          <a:prstGeom prst="roundRect">
            <a:avLst/>
          </a:prstGeom>
          <a:solidFill>
            <a:srgbClr val="6D3A77"/>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r>
              <a:rPr lang="es-MX" sz="2800" b="1" dirty="0">
                <a:solidFill>
                  <a:srgbClr val="FFFFFF"/>
                </a:solidFill>
              </a:rPr>
              <a:t>1</a:t>
            </a:r>
          </a:p>
        </p:txBody>
      </p:sp>
      <p:sp>
        <p:nvSpPr>
          <p:cNvPr id="26" name="25 Rectángulo redondeado"/>
          <p:cNvSpPr/>
          <p:nvPr userDrawn="1"/>
        </p:nvSpPr>
        <p:spPr>
          <a:xfrm>
            <a:off x="1047715" y="3014622"/>
            <a:ext cx="1619261" cy="1071570"/>
          </a:xfrm>
          <a:prstGeom prst="roundRect">
            <a:avLst/>
          </a:prstGeom>
          <a:solidFill>
            <a:schemeClr val="accent2">
              <a:lumMod val="40000"/>
              <a:lumOff val="60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spcBef>
                <a:spcPct val="20000"/>
              </a:spcBef>
              <a:buClr>
                <a:srgbClr val="FFFFFF"/>
              </a:buClr>
              <a:buFont typeface="Arial" pitchFamily="34" charset="0"/>
              <a:buNone/>
            </a:pPr>
            <a:r>
              <a:rPr lang="es-MX" sz="2800" dirty="0">
                <a:solidFill>
                  <a:srgbClr val="292929"/>
                </a:solidFill>
              </a:rPr>
              <a:t>2</a:t>
            </a:r>
          </a:p>
        </p:txBody>
      </p:sp>
      <p:sp>
        <p:nvSpPr>
          <p:cNvPr id="27" name="26 Rectángulo redondeado"/>
          <p:cNvSpPr/>
          <p:nvPr userDrawn="1"/>
        </p:nvSpPr>
        <p:spPr>
          <a:xfrm>
            <a:off x="1047715" y="4373654"/>
            <a:ext cx="1619261" cy="1071570"/>
          </a:xfrm>
          <a:prstGeom prst="roundRect">
            <a:avLst/>
          </a:prstGeom>
          <a:solidFill>
            <a:schemeClr val="accent2">
              <a:lumMod val="40000"/>
              <a:lumOff val="60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spcBef>
                <a:spcPct val="20000"/>
              </a:spcBef>
              <a:buClr>
                <a:srgbClr val="FFFFFF"/>
              </a:buClr>
              <a:buFont typeface="Arial" pitchFamily="34" charset="0"/>
              <a:buNone/>
            </a:pPr>
            <a:r>
              <a:rPr lang="es-MX" sz="2800" dirty="0">
                <a:solidFill>
                  <a:srgbClr val="292929"/>
                </a:solidFill>
              </a:rPr>
              <a:t>3</a:t>
            </a:r>
          </a:p>
        </p:txBody>
      </p:sp>
      <p:sp>
        <p:nvSpPr>
          <p:cNvPr id="29" name="28 Rectángulo redondeado"/>
          <p:cNvSpPr/>
          <p:nvPr userDrawn="1"/>
        </p:nvSpPr>
        <p:spPr>
          <a:xfrm>
            <a:off x="2666976" y="1699668"/>
            <a:ext cx="8286808" cy="785818"/>
          </a:xfrm>
          <a:prstGeom prst="roundRect">
            <a:avLst/>
          </a:prstGeom>
          <a:solidFill>
            <a:srgbClr val="6D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Clr>
                <a:srgbClr val="FFFFFF"/>
              </a:buClr>
              <a:buFont typeface="Arial" pitchFamily="34" charset="0"/>
              <a:buChar char="•"/>
            </a:pPr>
            <a:r>
              <a:rPr lang="es-MX" sz="2800" dirty="0">
                <a:solidFill>
                  <a:srgbClr val="FFFFFF"/>
                </a:solidFill>
              </a:rPr>
              <a:t>Título</a:t>
            </a:r>
          </a:p>
        </p:txBody>
      </p:sp>
      <p:sp>
        <p:nvSpPr>
          <p:cNvPr id="30" name="29 Rectángulo redondeado"/>
          <p:cNvSpPr/>
          <p:nvPr userDrawn="1"/>
        </p:nvSpPr>
        <p:spPr>
          <a:xfrm>
            <a:off x="2666976" y="3157498"/>
            <a:ext cx="8286808" cy="785818"/>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spcBef>
                <a:spcPct val="20000"/>
              </a:spcBef>
              <a:buClr>
                <a:srgbClr val="4D4D4D"/>
              </a:buClr>
              <a:buFont typeface="Arial" pitchFamily="34" charset="0"/>
              <a:buChar char="•"/>
            </a:pPr>
            <a:r>
              <a:rPr lang="es-MX" sz="2800" dirty="0">
                <a:solidFill>
                  <a:srgbClr val="292929"/>
                </a:solidFill>
              </a:rPr>
              <a:t>Título</a:t>
            </a:r>
          </a:p>
        </p:txBody>
      </p:sp>
      <p:sp>
        <p:nvSpPr>
          <p:cNvPr id="31" name="30 Rectángulo redondeado"/>
          <p:cNvSpPr/>
          <p:nvPr userDrawn="1"/>
        </p:nvSpPr>
        <p:spPr>
          <a:xfrm>
            <a:off x="2666976" y="4516530"/>
            <a:ext cx="8286808" cy="785818"/>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spcBef>
                <a:spcPct val="20000"/>
              </a:spcBef>
              <a:buClr>
                <a:srgbClr val="4D4D4D"/>
              </a:buClr>
              <a:buFont typeface="Arial" pitchFamily="34" charset="0"/>
              <a:buChar char="•"/>
            </a:pPr>
            <a:r>
              <a:rPr lang="es-MX" sz="2800" dirty="0">
                <a:solidFill>
                  <a:srgbClr val="292929"/>
                </a:solidFill>
              </a:rPr>
              <a:t>Título</a:t>
            </a:r>
          </a:p>
        </p:txBody>
      </p:sp>
      <p:sp>
        <p:nvSpPr>
          <p:cNvPr id="19" name="1 Título"/>
          <p:cNvSpPr>
            <a:spLocks noGrp="1"/>
          </p:cNvSpPr>
          <p:nvPr>
            <p:ph type="title" hasCustomPrompt="1"/>
          </p:nvPr>
        </p:nvSpPr>
        <p:spPr>
          <a:xfrm>
            <a:off x="595808" y="26868"/>
            <a:ext cx="10972800" cy="901802"/>
          </a:xfrm>
        </p:spPr>
        <p:txBody>
          <a:bodyPr/>
          <a:lstStyle>
            <a:lvl1pPr algn="ctr">
              <a:defRPr sz="2800">
                <a:solidFill>
                  <a:srgbClr val="6D3A77"/>
                </a:solidFill>
              </a:defRPr>
            </a:lvl1pPr>
          </a:lstStyle>
          <a:p>
            <a:r>
              <a:rPr lang="es-ES" noProof="0" dirty="0"/>
              <a:t>Índice</a:t>
            </a:r>
            <a:endParaRPr lang="es-MX" noProof="0" dirty="0"/>
          </a:p>
        </p:txBody>
      </p:sp>
      <p:sp>
        <p:nvSpPr>
          <p:cNvPr id="20" name="15 Marcador de pie de página"/>
          <p:cNvSpPr>
            <a:spLocks noGrp="1"/>
          </p:cNvSpPr>
          <p:nvPr>
            <p:ph type="ftr" sz="quarter" idx="13"/>
          </p:nvPr>
        </p:nvSpPr>
        <p:spPr>
          <a:xfrm>
            <a:off x="3619483" y="6373862"/>
            <a:ext cx="4953035" cy="484163"/>
          </a:xfrm>
        </p:spPr>
        <p:txBody>
          <a:bodyPr/>
          <a:lstStyle>
            <a:lvl1pPr>
              <a:defRPr sz="1100">
                <a:solidFill>
                  <a:schemeClr val="bg1"/>
                </a:solidFill>
              </a:defRPr>
            </a:lvl1pPr>
          </a:lstStyle>
          <a:p>
            <a:endParaRPr lang="es-MX">
              <a:solidFill>
                <a:srgbClr val="FFFFFF"/>
              </a:solidFill>
            </a:endParaRPr>
          </a:p>
        </p:txBody>
      </p:sp>
      <p:sp>
        <p:nvSpPr>
          <p:cNvPr id="21" name="5 Marcador de número de diapositiva"/>
          <p:cNvSpPr>
            <a:spLocks noGrp="1"/>
          </p:cNvSpPr>
          <p:nvPr>
            <p:ph type="sldNum" sz="quarter" idx="12"/>
          </p:nvPr>
        </p:nvSpPr>
        <p:spPr>
          <a:xfrm>
            <a:off x="8737600" y="6373862"/>
            <a:ext cx="2844800" cy="484163"/>
          </a:xfrm>
        </p:spPr>
        <p:txBody>
          <a:bodyPr/>
          <a:lstStyle>
            <a:lvl1pPr>
              <a:defRPr baseline="0">
                <a:solidFill>
                  <a:schemeClr val="bg1"/>
                </a:solidFill>
              </a:defRPr>
            </a:lvl1pPr>
          </a:lstStyle>
          <a:p>
            <a:fld id="{70E0D66C-A2B5-48EA-895E-5F5586FCDA46}" type="slidenum">
              <a:rPr lang="es-MX" smtClean="0">
                <a:solidFill>
                  <a:srgbClr val="FFFFFF"/>
                </a:solidFill>
              </a:rPr>
              <a:pPr/>
              <a:t>‹Nº›</a:t>
            </a:fld>
            <a:endParaRPr lang="es-MX">
              <a:solidFill>
                <a:srgbClr val="FFFFFF"/>
              </a:solidFill>
            </a:endParaRPr>
          </a:p>
        </p:txBody>
      </p:sp>
      <p:pic>
        <p:nvPicPr>
          <p:cNvPr id="13" name="12 Imagen"/>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347" y="6418599"/>
            <a:ext cx="12157263" cy="306869"/>
          </a:xfrm>
          <a:prstGeom prst="rect">
            <a:avLst/>
          </a:prstGeom>
        </p:spPr>
      </p:pic>
    </p:spTree>
    <p:extLst>
      <p:ext uri="{BB962C8B-B14F-4D97-AF65-F5344CB8AC3E}">
        <p14:creationId xmlns:p14="http://schemas.microsoft.com/office/powerpoint/2010/main" val="18378534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índice_2">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endParaRPr lang="es-MX">
              <a:solidFill>
                <a:srgbClr val="182B47">
                  <a:tint val="75000"/>
                </a:srgbClr>
              </a:solidFill>
            </a:endParaRPr>
          </a:p>
        </p:txBody>
      </p:sp>
      <p:sp>
        <p:nvSpPr>
          <p:cNvPr id="25" name="24 Rectángulo redondeado"/>
          <p:cNvSpPr/>
          <p:nvPr userDrawn="1"/>
        </p:nvSpPr>
        <p:spPr>
          <a:xfrm>
            <a:off x="1074943" y="1556792"/>
            <a:ext cx="1619261" cy="1071570"/>
          </a:xfrm>
          <a:prstGeom prst="roundRect">
            <a:avLst/>
          </a:prstGeom>
          <a:solidFill>
            <a:schemeClr val="accent2">
              <a:lumMod val="40000"/>
              <a:lumOff val="60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r>
              <a:rPr lang="es-MX" sz="2800" dirty="0">
                <a:solidFill>
                  <a:srgbClr val="292929"/>
                </a:solidFill>
              </a:rPr>
              <a:t>1</a:t>
            </a:r>
          </a:p>
        </p:txBody>
      </p:sp>
      <p:sp>
        <p:nvSpPr>
          <p:cNvPr id="26" name="25 Rectángulo redondeado"/>
          <p:cNvSpPr/>
          <p:nvPr userDrawn="1"/>
        </p:nvSpPr>
        <p:spPr>
          <a:xfrm>
            <a:off x="1047715" y="3014622"/>
            <a:ext cx="1619261" cy="1071570"/>
          </a:xfrm>
          <a:prstGeom prst="roundRect">
            <a:avLst/>
          </a:prstGeom>
          <a:solidFill>
            <a:srgbClr val="6D3A77"/>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spcBef>
                <a:spcPct val="20000"/>
              </a:spcBef>
              <a:buClr>
                <a:srgbClr val="FFFFFF"/>
              </a:buClr>
              <a:buFont typeface="Arial" pitchFamily="34" charset="0"/>
              <a:buNone/>
            </a:pPr>
            <a:r>
              <a:rPr lang="es-MX" sz="2800" dirty="0">
                <a:solidFill>
                  <a:srgbClr val="FFFFFF">
                    <a:lumMod val="95000"/>
                  </a:srgbClr>
                </a:solidFill>
              </a:rPr>
              <a:t>2</a:t>
            </a:r>
          </a:p>
        </p:txBody>
      </p:sp>
      <p:sp>
        <p:nvSpPr>
          <p:cNvPr id="27" name="26 Rectángulo redondeado"/>
          <p:cNvSpPr/>
          <p:nvPr userDrawn="1"/>
        </p:nvSpPr>
        <p:spPr>
          <a:xfrm>
            <a:off x="1047715" y="4373654"/>
            <a:ext cx="1619261" cy="1071570"/>
          </a:xfrm>
          <a:prstGeom prst="roundRect">
            <a:avLst/>
          </a:prstGeom>
          <a:solidFill>
            <a:schemeClr val="accent2">
              <a:lumMod val="40000"/>
              <a:lumOff val="60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spcBef>
                <a:spcPct val="20000"/>
              </a:spcBef>
              <a:buClr>
                <a:srgbClr val="FFFFFF"/>
              </a:buClr>
              <a:buFont typeface="Arial" pitchFamily="34" charset="0"/>
              <a:buNone/>
            </a:pPr>
            <a:r>
              <a:rPr lang="es-MX" sz="2800" dirty="0">
                <a:solidFill>
                  <a:srgbClr val="292929"/>
                </a:solidFill>
              </a:rPr>
              <a:t>3</a:t>
            </a:r>
          </a:p>
        </p:txBody>
      </p:sp>
      <p:sp>
        <p:nvSpPr>
          <p:cNvPr id="29" name="28 Rectángulo redondeado"/>
          <p:cNvSpPr/>
          <p:nvPr userDrawn="1"/>
        </p:nvSpPr>
        <p:spPr>
          <a:xfrm>
            <a:off x="2571725" y="1699668"/>
            <a:ext cx="8286808" cy="785818"/>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spcBef>
                <a:spcPct val="20000"/>
              </a:spcBef>
              <a:buClr>
                <a:srgbClr val="4D4D4D"/>
              </a:buClr>
              <a:buFont typeface="Arial" pitchFamily="34" charset="0"/>
              <a:buChar char="•"/>
            </a:pPr>
            <a:r>
              <a:rPr lang="es-MX" sz="2800" dirty="0">
                <a:solidFill>
                  <a:srgbClr val="292929"/>
                </a:solidFill>
              </a:rPr>
              <a:t>Título</a:t>
            </a:r>
          </a:p>
        </p:txBody>
      </p:sp>
      <p:sp>
        <p:nvSpPr>
          <p:cNvPr id="30" name="29 Rectángulo redondeado"/>
          <p:cNvSpPr/>
          <p:nvPr userDrawn="1"/>
        </p:nvSpPr>
        <p:spPr>
          <a:xfrm>
            <a:off x="2571725" y="3157498"/>
            <a:ext cx="8286808" cy="785818"/>
          </a:xfrm>
          <a:prstGeom prst="roundRect">
            <a:avLst/>
          </a:prstGeom>
          <a:solidFill>
            <a:srgbClr val="6D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Clr>
                <a:srgbClr val="FFFFFF"/>
              </a:buClr>
              <a:buFont typeface="Arial" pitchFamily="34" charset="0"/>
              <a:buChar char="•"/>
            </a:pPr>
            <a:r>
              <a:rPr lang="es-MX" sz="2800" dirty="0">
                <a:solidFill>
                  <a:srgbClr val="FFFFFF"/>
                </a:solidFill>
              </a:rPr>
              <a:t>Título</a:t>
            </a:r>
          </a:p>
        </p:txBody>
      </p:sp>
      <p:sp>
        <p:nvSpPr>
          <p:cNvPr id="31" name="30 Rectángulo redondeado"/>
          <p:cNvSpPr/>
          <p:nvPr userDrawn="1"/>
        </p:nvSpPr>
        <p:spPr>
          <a:xfrm>
            <a:off x="2571725" y="4516530"/>
            <a:ext cx="8286808" cy="785818"/>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spcBef>
                <a:spcPct val="20000"/>
              </a:spcBef>
              <a:buClr>
                <a:srgbClr val="4D4D4D"/>
              </a:buClr>
              <a:buFont typeface="Arial" pitchFamily="34" charset="0"/>
              <a:buChar char="•"/>
            </a:pPr>
            <a:r>
              <a:rPr lang="es-MX" sz="2800" dirty="0">
                <a:solidFill>
                  <a:srgbClr val="292929"/>
                </a:solidFill>
              </a:rPr>
              <a:t>Título</a:t>
            </a:r>
          </a:p>
        </p:txBody>
      </p:sp>
      <p:sp>
        <p:nvSpPr>
          <p:cNvPr id="19" name="1 Título"/>
          <p:cNvSpPr>
            <a:spLocks noGrp="1"/>
          </p:cNvSpPr>
          <p:nvPr>
            <p:ph type="title" hasCustomPrompt="1"/>
          </p:nvPr>
        </p:nvSpPr>
        <p:spPr>
          <a:xfrm>
            <a:off x="595808" y="26868"/>
            <a:ext cx="10972800" cy="901802"/>
          </a:xfrm>
        </p:spPr>
        <p:txBody>
          <a:bodyPr/>
          <a:lstStyle>
            <a:lvl1pPr algn="ctr">
              <a:defRPr sz="2800">
                <a:solidFill>
                  <a:srgbClr val="6D3A77"/>
                </a:solidFill>
              </a:defRPr>
            </a:lvl1pPr>
          </a:lstStyle>
          <a:p>
            <a:r>
              <a:rPr lang="es-ES" noProof="0" dirty="0"/>
              <a:t>Índice</a:t>
            </a:r>
            <a:endParaRPr lang="es-MX" noProof="0" dirty="0"/>
          </a:p>
        </p:txBody>
      </p:sp>
      <p:sp>
        <p:nvSpPr>
          <p:cNvPr id="20" name="15 Marcador de pie de página"/>
          <p:cNvSpPr>
            <a:spLocks noGrp="1"/>
          </p:cNvSpPr>
          <p:nvPr>
            <p:ph type="ftr" sz="quarter" idx="13"/>
          </p:nvPr>
        </p:nvSpPr>
        <p:spPr>
          <a:xfrm>
            <a:off x="3619483" y="6373862"/>
            <a:ext cx="4953035" cy="484163"/>
          </a:xfrm>
        </p:spPr>
        <p:txBody>
          <a:bodyPr/>
          <a:lstStyle>
            <a:lvl1pPr>
              <a:defRPr sz="1100">
                <a:solidFill>
                  <a:schemeClr val="bg1"/>
                </a:solidFill>
              </a:defRPr>
            </a:lvl1pPr>
          </a:lstStyle>
          <a:p>
            <a:endParaRPr lang="es-MX">
              <a:solidFill>
                <a:srgbClr val="FFFFFF"/>
              </a:solidFill>
            </a:endParaRPr>
          </a:p>
        </p:txBody>
      </p:sp>
      <p:sp>
        <p:nvSpPr>
          <p:cNvPr id="21" name="5 Marcador de número de diapositiva"/>
          <p:cNvSpPr>
            <a:spLocks noGrp="1"/>
          </p:cNvSpPr>
          <p:nvPr>
            <p:ph type="sldNum" sz="quarter" idx="12"/>
          </p:nvPr>
        </p:nvSpPr>
        <p:spPr>
          <a:xfrm>
            <a:off x="8737600" y="6373862"/>
            <a:ext cx="2844800" cy="484163"/>
          </a:xfrm>
        </p:spPr>
        <p:txBody>
          <a:bodyPr/>
          <a:lstStyle>
            <a:lvl1pPr>
              <a:defRPr baseline="0">
                <a:solidFill>
                  <a:schemeClr val="bg1"/>
                </a:solidFill>
              </a:defRPr>
            </a:lvl1pPr>
          </a:lstStyle>
          <a:p>
            <a:fld id="{70E0D66C-A2B5-48EA-895E-5F5586FCDA46}" type="slidenum">
              <a:rPr lang="es-MX" smtClean="0">
                <a:solidFill>
                  <a:srgbClr val="FFFFFF"/>
                </a:solidFill>
              </a:rPr>
              <a:pPr/>
              <a:t>‹Nº›</a:t>
            </a:fld>
            <a:endParaRPr lang="es-MX">
              <a:solidFill>
                <a:srgbClr val="FFFFFF"/>
              </a:solidFill>
            </a:endParaRPr>
          </a:p>
        </p:txBody>
      </p:sp>
      <p:pic>
        <p:nvPicPr>
          <p:cNvPr id="13" name="12 Imagen"/>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347" y="6418599"/>
            <a:ext cx="12157263" cy="306869"/>
          </a:xfrm>
          <a:prstGeom prst="rect">
            <a:avLst/>
          </a:prstGeom>
        </p:spPr>
      </p:pic>
    </p:spTree>
    <p:extLst>
      <p:ext uri="{BB962C8B-B14F-4D97-AF65-F5344CB8AC3E}">
        <p14:creationId xmlns:p14="http://schemas.microsoft.com/office/powerpoint/2010/main" val="34215568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índice_3">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endParaRPr lang="es-MX">
              <a:solidFill>
                <a:srgbClr val="182B47">
                  <a:tint val="75000"/>
                </a:srgbClr>
              </a:solidFill>
            </a:endParaRPr>
          </a:p>
        </p:txBody>
      </p:sp>
      <p:sp>
        <p:nvSpPr>
          <p:cNvPr id="25" name="24 Rectángulo redondeado"/>
          <p:cNvSpPr/>
          <p:nvPr userDrawn="1"/>
        </p:nvSpPr>
        <p:spPr>
          <a:xfrm>
            <a:off x="1074943" y="1556792"/>
            <a:ext cx="1619261" cy="1071570"/>
          </a:xfrm>
          <a:prstGeom prst="roundRect">
            <a:avLst/>
          </a:prstGeom>
          <a:solidFill>
            <a:schemeClr val="accent2">
              <a:lumMod val="40000"/>
              <a:lumOff val="60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r>
              <a:rPr lang="es-MX" sz="2800" dirty="0">
                <a:solidFill>
                  <a:srgbClr val="292929"/>
                </a:solidFill>
              </a:rPr>
              <a:t>1</a:t>
            </a:r>
          </a:p>
        </p:txBody>
      </p:sp>
      <p:sp>
        <p:nvSpPr>
          <p:cNvPr id="26" name="25 Rectángulo redondeado"/>
          <p:cNvSpPr/>
          <p:nvPr userDrawn="1"/>
        </p:nvSpPr>
        <p:spPr>
          <a:xfrm>
            <a:off x="1047715" y="3014622"/>
            <a:ext cx="1619261" cy="1071570"/>
          </a:xfrm>
          <a:prstGeom prst="roundRect">
            <a:avLst/>
          </a:prstGeom>
          <a:solidFill>
            <a:schemeClr val="accent2">
              <a:lumMod val="40000"/>
              <a:lumOff val="60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spcBef>
                <a:spcPct val="20000"/>
              </a:spcBef>
              <a:buClr>
                <a:srgbClr val="FFFFFF"/>
              </a:buClr>
              <a:buFont typeface="Arial" pitchFamily="34" charset="0"/>
              <a:buNone/>
            </a:pPr>
            <a:r>
              <a:rPr lang="es-MX" sz="2800" dirty="0">
                <a:solidFill>
                  <a:srgbClr val="1C1C1C"/>
                </a:solidFill>
              </a:rPr>
              <a:t>2</a:t>
            </a:r>
          </a:p>
        </p:txBody>
      </p:sp>
      <p:sp>
        <p:nvSpPr>
          <p:cNvPr id="27" name="26 Rectángulo redondeado"/>
          <p:cNvSpPr/>
          <p:nvPr userDrawn="1"/>
        </p:nvSpPr>
        <p:spPr>
          <a:xfrm>
            <a:off x="1047715" y="4373654"/>
            <a:ext cx="1619261" cy="1071570"/>
          </a:xfrm>
          <a:prstGeom prst="roundRect">
            <a:avLst/>
          </a:prstGeom>
          <a:solidFill>
            <a:srgbClr val="6D3A77"/>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spcBef>
                <a:spcPct val="20000"/>
              </a:spcBef>
              <a:buClr>
                <a:srgbClr val="FFFFFF"/>
              </a:buClr>
              <a:buFont typeface="Arial" pitchFamily="34" charset="0"/>
              <a:buNone/>
            </a:pPr>
            <a:r>
              <a:rPr lang="es-MX" sz="2800" dirty="0">
                <a:solidFill>
                  <a:srgbClr val="FFFFFF">
                    <a:lumMod val="95000"/>
                  </a:srgbClr>
                </a:solidFill>
              </a:rPr>
              <a:t>3</a:t>
            </a:r>
          </a:p>
        </p:txBody>
      </p:sp>
      <p:sp>
        <p:nvSpPr>
          <p:cNvPr id="29" name="28 Rectángulo redondeado"/>
          <p:cNvSpPr/>
          <p:nvPr userDrawn="1"/>
        </p:nvSpPr>
        <p:spPr>
          <a:xfrm>
            <a:off x="2571725" y="1699668"/>
            <a:ext cx="8286808" cy="785818"/>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spcBef>
                <a:spcPct val="20000"/>
              </a:spcBef>
              <a:buClr>
                <a:srgbClr val="4D4D4D"/>
              </a:buClr>
              <a:buFont typeface="Arial" pitchFamily="34" charset="0"/>
              <a:buChar char="•"/>
            </a:pPr>
            <a:r>
              <a:rPr lang="es-MX" sz="2800" dirty="0">
                <a:solidFill>
                  <a:srgbClr val="292929"/>
                </a:solidFill>
              </a:rPr>
              <a:t>Título</a:t>
            </a:r>
          </a:p>
        </p:txBody>
      </p:sp>
      <p:sp>
        <p:nvSpPr>
          <p:cNvPr id="30" name="29 Rectángulo redondeado"/>
          <p:cNvSpPr/>
          <p:nvPr userDrawn="1"/>
        </p:nvSpPr>
        <p:spPr>
          <a:xfrm>
            <a:off x="2571725" y="3157498"/>
            <a:ext cx="8286808" cy="785818"/>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spcBef>
                <a:spcPct val="20000"/>
              </a:spcBef>
              <a:buClr>
                <a:srgbClr val="4D4D4D"/>
              </a:buClr>
              <a:buFont typeface="Arial" pitchFamily="34" charset="0"/>
              <a:buChar char="•"/>
            </a:pPr>
            <a:r>
              <a:rPr lang="es-MX" sz="2800" dirty="0">
                <a:solidFill>
                  <a:srgbClr val="292929"/>
                </a:solidFill>
              </a:rPr>
              <a:t>Título</a:t>
            </a:r>
          </a:p>
        </p:txBody>
      </p:sp>
      <p:sp>
        <p:nvSpPr>
          <p:cNvPr id="31" name="30 Rectángulo redondeado"/>
          <p:cNvSpPr/>
          <p:nvPr userDrawn="1"/>
        </p:nvSpPr>
        <p:spPr>
          <a:xfrm>
            <a:off x="2571725" y="4516530"/>
            <a:ext cx="8286808" cy="785818"/>
          </a:xfrm>
          <a:prstGeom prst="roundRect">
            <a:avLst/>
          </a:prstGeom>
          <a:solidFill>
            <a:srgbClr val="6D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Clr>
                <a:srgbClr val="FFFFFF"/>
              </a:buClr>
              <a:buFont typeface="Arial" pitchFamily="34" charset="0"/>
              <a:buChar char="•"/>
            </a:pPr>
            <a:r>
              <a:rPr lang="es-MX" sz="2800" dirty="0">
                <a:solidFill>
                  <a:srgbClr val="FFFFFF"/>
                </a:solidFill>
              </a:rPr>
              <a:t>Título</a:t>
            </a:r>
          </a:p>
        </p:txBody>
      </p:sp>
      <p:sp>
        <p:nvSpPr>
          <p:cNvPr id="19" name="1 Título"/>
          <p:cNvSpPr>
            <a:spLocks noGrp="1"/>
          </p:cNvSpPr>
          <p:nvPr>
            <p:ph type="title" hasCustomPrompt="1"/>
          </p:nvPr>
        </p:nvSpPr>
        <p:spPr>
          <a:xfrm>
            <a:off x="595808" y="26868"/>
            <a:ext cx="10972800" cy="901802"/>
          </a:xfrm>
        </p:spPr>
        <p:txBody>
          <a:bodyPr/>
          <a:lstStyle>
            <a:lvl1pPr algn="ctr">
              <a:defRPr sz="2800">
                <a:solidFill>
                  <a:srgbClr val="6D3A77"/>
                </a:solidFill>
              </a:defRPr>
            </a:lvl1pPr>
          </a:lstStyle>
          <a:p>
            <a:r>
              <a:rPr lang="es-ES" noProof="0" dirty="0"/>
              <a:t>Índice</a:t>
            </a:r>
            <a:endParaRPr lang="es-MX" noProof="0" dirty="0"/>
          </a:p>
        </p:txBody>
      </p:sp>
      <p:sp>
        <p:nvSpPr>
          <p:cNvPr id="20" name="15 Marcador de pie de página"/>
          <p:cNvSpPr>
            <a:spLocks noGrp="1"/>
          </p:cNvSpPr>
          <p:nvPr>
            <p:ph type="ftr" sz="quarter" idx="13"/>
          </p:nvPr>
        </p:nvSpPr>
        <p:spPr>
          <a:xfrm>
            <a:off x="3619483" y="6373862"/>
            <a:ext cx="4953035" cy="484163"/>
          </a:xfrm>
        </p:spPr>
        <p:txBody>
          <a:bodyPr/>
          <a:lstStyle>
            <a:lvl1pPr>
              <a:defRPr sz="1100">
                <a:solidFill>
                  <a:schemeClr val="bg1"/>
                </a:solidFill>
              </a:defRPr>
            </a:lvl1pPr>
          </a:lstStyle>
          <a:p>
            <a:endParaRPr lang="es-MX">
              <a:solidFill>
                <a:srgbClr val="FFFFFF"/>
              </a:solidFill>
            </a:endParaRPr>
          </a:p>
        </p:txBody>
      </p:sp>
      <p:sp>
        <p:nvSpPr>
          <p:cNvPr id="21" name="5 Marcador de número de diapositiva"/>
          <p:cNvSpPr>
            <a:spLocks noGrp="1"/>
          </p:cNvSpPr>
          <p:nvPr>
            <p:ph type="sldNum" sz="quarter" idx="12"/>
          </p:nvPr>
        </p:nvSpPr>
        <p:spPr>
          <a:xfrm>
            <a:off x="8737600" y="6373862"/>
            <a:ext cx="2844800" cy="484163"/>
          </a:xfrm>
        </p:spPr>
        <p:txBody>
          <a:bodyPr/>
          <a:lstStyle>
            <a:lvl1pPr>
              <a:defRPr baseline="0">
                <a:solidFill>
                  <a:schemeClr val="bg1"/>
                </a:solidFill>
              </a:defRPr>
            </a:lvl1pPr>
          </a:lstStyle>
          <a:p>
            <a:fld id="{70E0D66C-A2B5-48EA-895E-5F5586FCDA46}" type="slidenum">
              <a:rPr lang="es-MX" smtClean="0">
                <a:solidFill>
                  <a:srgbClr val="FFFFFF"/>
                </a:solidFill>
              </a:rPr>
              <a:pPr/>
              <a:t>‹Nº›</a:t>
            </a:fld>
            <a:endParaRPr lang="es-MX">
              <a:solidFill>
                <a:srgbClr val="FFFFFF"/>
              </a:solidFill>
            </a:endParaRPr>
          </a:p>
        </p:txBody>
      </p:sp>
      <p:pic>
        <p:nvPicPr>
          <p:cNvPr id="13" name="12 Imagen"/>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347" y="6418599"/>
            <a:ext cx="12157263" cy="306869"/>
          </a:xfrm>
          <a:prstGeom prst="rect">
            <a:avLst/>
          </a:prstGeom>
        </p:spPr>
      </p:pic>
    </p:spTree>
    <p:extLst>
      <p:ext uri="{BB962C8B-B14F-4D97-AF65-F5344CB8AC3E}">
        <p14:creationId xmlns:p14="http://schemas.microsoft.com/office/powerpoint/2010/main" val="37178619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índice_04_1">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endParaRPr lang="es-MX" dirty="0">
              <a:solidFill>
                <a:srgbClr val="182B47">
                  <a:tint val="75000"/>
                </a:srgbClr>
              </a:solidFill>
            </a:endParaRPr>
          </a:p>
        </p:txBody>
      </p:sp>
      <p:sp>
        <p:nvSpPr>
          <p:cNvPr id="25" name="24 Rectángulo redondeado"/>
          <p:cNvSpPr/>
          <p:nvPr userDrawn="1"/>
        </p:nvSpPr>
        <p:spPr>
          <a:xfrm>
            <a:off x="1047715" y="1285860"/>
            <a:ext cx="1619261" cy="1071570"/>
          </a:xfrm>
          <a:prstGeom prst="roundRect">
            <a:avLst/>
          </a:prstGeom>
          <a:solidFill>
            <a:srgbClr val="6D3A77"/>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spcBef>
                <a:spcPct val="20000"/>
              </a:spcBef>
              <a:buClr>
                <a:srgbClr val="FFFFFF">
                  <a:lumMod val="50000"/>
                </a:srgbClr>
              </a:buClr>
              <a:buFont typeface="Arial" pitchFamily="34" charset="0"/>
              <a:buNone/>
            </a:pPr>
            <a:r>
              <a:rPr lang="es-MX" sz="2800" dirty="0">
                <a:solidFill>
                  <a:srgbClr val="FFFFFF"/>
                </a:solidFill>
              </a:rPr>
              <a:t>1</a:t>
            </a:r>
          </a:p>
        </p:txBody>
      </p:sp>
      <p:sp>
        <p:nvSpPr>
          <p:cNvPr id="26" name="25 Rectángulo redondeado"/>
          <p:cNvSpPr/>
          <p:nvPr userDrawn="1"/>
        </p:nvSpPr>
        <p:spPr>
          <a:xfrm>
            <a:off x="1047715" y="2428868"/>
            <a:ext cx="1619261" cy="1071570"/>
          </a:xfrm>
          <a:prstGeom prst="roundRect">
            <a:avLst/>
          </a:prstGeom>
          <a:solidFill>
            <a:schemeClr val="accent2">
              <a:lumMod val="40000"/>
              <a:lumOff val="60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spcBef>
                <a:spcPct val="20000"/>
              </a:spcBef>
              <a:buClr>
                <a:srgbClr val="FFFFFF">
                  <a:lumMod val="50000"/>
                </a:srgbClr>
              </a:buClr>
              <a:buFont typeface="Arial" pitchFamily="34" charset="0"/>
              <a:buNone/>
            </a:pPr>
            <a:r>
              <a:rPr lang="es-MX" sz="2800" dirty="0">
                <a:solidFill>
                  <a:srgbClr val="292929"/>
                </a:solidFill>
              </a:rPr>
              <a:t>2</a:t>
            </a:r>
          </a:p>
        </p:txBody>
      </p:sp>
      <p:sp>
        <p:nvSpPr>
          <p:cNvPr id="27" name="26 Rectángulo redondeado"/>
          <p:cNvSpPr/>
          <p:nvPr userDrawn="1"/>
        </p:nvSpPr>
        <p:spPr>
          <a:xfrm>
            <a:off x="1023063" y="3571876"/>
            <a:ext cx="1619261" cy="1071570"/>
          </a:xfrm>
          <a:prstGeom prst="roundRect">
            <a:avLst/>
          </a:prstGeom>
          <a:solidFill>
            <a:schemeClr val="accent2">
              <a:lumMod val="40000"/>
              <a:lumOff val="60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spcBef>
                <a:spcPct val="20000"/>
              </a:spcBef>
              <a:buClr>
                <a:srgbClr val="FFFFFF"/>
              </a:buClr>
              <a:buFont typeface="Arial" pitchFamily="34" charset="0"/>
              <a:buNone/>
            </a:pPr>
            <a:r>
              <a:rPr lang="es-MX" sz="2800" dirty="0">
                <a:solidFill>
                  <a:srgbClr val="292929"/>
                </a:solidFill>
              </a:rPr>
              <a:t>3</a:t>
            </a:r>
          </a:p>
        </p:txBody>
      </p:sp>
      <p:sp>
        <p:nvSpPr>
          <p:cNvPr id="28" name="27 Rectángulo redondeado"/>
          <p:cNvSpPr/>
          <p:nvPr userDrawn="1"/>
        </p:nvSpPr>
        <p:spPr>
          <a:xfrm>
            <a:off x="1047715" y="4714884"/>
            <a:ext cx="1619261" cy="1071570"/>
          </a:xfrm>
          <a:prstGeom prst="roundRect">
            <a:avLst/>
          </a:prstGeom>
          <a:solidFill>
            <a:schemeClr val="accent2">
              <a:lumMod val="40000"/>
              <a:lumOff val="60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r>
              <a:rPr lang="es-MX" sz="2800" dirty="0">
                <a:solidFill>
                  <a:srgbClr val="292929"/>
                </a:solidFill>
              </a:rPr>
              <a:t>4</a:t>
            </a:r>
          </a:p>
        </p:txBody>
      </p:sp>
      <p:sp>
        <p:nvSpPr>
          <p:cNvPr id="30" name="29 Rectángulo redondeado"/>
          <p:cNvSpPr/>
          <p:nvPr userDrawn="1"/>
        </p:nvSpPr>
        <p:spPr>
          <a:xfrm>
            <a:off x="2571725" y="2555931"/>
            <a:ext cx="8286808" cy="785818"/>
          </a:xfrm>
          <a:prstGeom prst="roundRect">
            <a:avLst/>
          </a:prstGeom>
          <a:solidFill>
            <a:schemeClr val="accent2">
              <a:lumMod val="40000"/>
              <a:lumOff val="60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marL="342900" indent="-342900">
              <a:spcBef>
                <a:spcPct val="20000"/>
              </a:spcBef>
              <a:buClr>
                <a:srgbClr val="4D4D4D"/>
              </a:buClr>
              <a:buFont typeface="Arial" pitchFamily="34" charset="0"/>
              <a:buChar char="•"/>
            </a:pPr>
            <a:r>
              <a:rPr lang="es-MX" sz="2800" dirty="0">
                <a:solidFill>
                  <a:srgbClr val="292929"/>
                </a:solidFill>
              </a:rPr>
              <a:t>Título</a:t>
            </a:r>
          </a:p>
        </p:txBody>
      </p:sp>
      <p:sp>
        <p:nvSpPr>
          <p:cNvPr id="31" name="30 Rectángulo redondeado"/>
          <p:cNvSpPr/>
          <p:nvPr userDrawn="1"/>
        </p:nvSpPr>
        <p:spPr>
          <a:xfrm>
            <a:off x="2571725" y="3714752"/>
            <a:ext cx="8286808" cy="785818"/>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spcBef>
                <a:spcPct val="20000"/>
              </a:spcBef>
              <a:buClr>
                <a:srgbClr val="4D4D4D"/>
              </a:buClr>
              <a:buFont typeface="Arial" pitchFamily="34" charset="0"/>
              <a:buChar char="•"/>
            </a:pPr>
            <a:r>
              <a:rPr lang="es-MX" sz="2800" dirty="0">
                <a:solidFill>
                  <a:srgbClr val="292929"/>
                </a:solidFill>
              </a:rPr>
              <a:t>Título </a:t>
            </a:r>
          </a:p>
        </p:txBody>
      </p:sp>
      <p:sp>
        <p:nvSpPr>
          <p:cNvPr id="32" name="31 Rectángulo redondeado"/>
          <p:cNvSpPr/>
          <p:nvPr userDrawn="1"/>
        </p:nvSpPr>
        <p:spPr>
          <a:xfrm>
            <a:off x="2571725" y="4857760"/>
            <a:ext cx="8286808" cy="785818"/>
          </a:xfrm>
          <a:prstGeom prst="roundRect">
            <a:avLst/>
          </a:prstGeom>
          <a:solidFill>
            <a:schemeClr val="accent2">
              <a:lumMod val="40000"/>
              <a:lumOff val="60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marL="342900" indent="-342900">
              <a:spcBef>
                <a:spcPct val="20000"/>
              </a:spcBef>
              <a:buClr>
                <a:srgbClr val="4D4D4D"/>
              </a:buClr>
              <a:buFont typeface="Arial" pitchFamily="34" charset="0"/>
              <a:buChar char="•"/>
            </a:pPr>
            <a:r>
              <a:rPr lang="es-MX" sz="2800" dirty="0">
                <a:solidFill>
                  <a:srgbClr val="292929"/>
                </a:solidFill>
              </a:rPr>
              <a:t>Título</a:t>
            </a:r>
          </a:p>
        </p:txBody>
      </p:sp>
      <p:sp>
        <p:nvSpPr>
          <p:cNvPr id="19" name="1 Título"/>
          <p:cNvSpPr>
            <a:spLocks noGrp="1"/>
          </p:cNvSpPr>
          <p:nvPr>
            <p:ph type="title" hasCustomPrompt="1"/>
          </p:nvPr>
        </p:nvSpPr>
        <p:spPr>
          <a:xfrm>
            <a:off x="595808" y="26868"/>
            <a:ext cx="10972800" cy="901802"/>
          </a:xfrm>
        </p:spPr>
        <p:txBody>
          <a:bodyPr/>
          <a:lstStyle>
            <a:lvl1pPr algn="ctr">
              <a:defRPr sz="2800">
                <a:solidFill>
                  <a:srgbClr val="6D3A77"/>
                </a:solidFill>
              </a:defRPr>
            </a:lvl1pPr>
          </a:lstStyle>
          <a:p>
            <a:r>
              <a:rPr lang="es-ES" noProof="0" dirty="0"/>
              <a:t>Índice</a:t>
            </a:r>
            <a:endParaRPr lang="es-MX" noProof="0" dirty="0"/>
          </a:p>
        </p:txBody>
      </p:sp>
      <p:sp>
        <p:nvSpPr>
          <p:cNvPr id="20" name="15 Marcador de pie de página"/>
          <p:cNvSpPr>
            <a:spLocks noGrp="1"/>
          </p:cNvSpPr>
          <p:nvPr>
            <p:ph type="ftr" sz="quarter" idx="13"/>
          </p:nvPr>
        </p:nvSpPr>
        <p:spPr>
          <a:xfrm>
            <a:off x="3619483" y="6373862"/>
            <a:ext cx="4953035" cy="484163"/>
          </a:xfrm>
        </p:spPr>
        <p:txBody>
          <a:bodyPr/>
          <a:lstStyle>
            <a:lvl1pPr>
              <a:defRPr sz="1100">
                <a:solidFill>
                  <a:schemeClr val="bg1"/>
                </a:solidFill>
              </a:defRPr>
            </a:lvl1pPr>
          </a:lstStyle>
          <a:p>
            <a:endParaRPr lang="es-MX" dirty="0">
              <a:solidFill>
                <a:srgbClr val="FFFFFF"/>
              </a:solidFill>
            </a:endParaRPr>
          </a:p>
        </p:txBody>
      </p:sp>
      <p:sp>
        <p:nvSpPr>
          <p:cNvPr id="21" name="5 Marcador de número de diapositiva"/>
          <p:cNvSpPr>
            <a:spLocks noGrp="1"/>
          </p:cNvSpPr>
          <p:nvPr>
            <p:ph type="sldNum" sz="quarter" idx="12"/>
          </p:nvPr>
        </p:nvSpPr>
        <p:spPr>
          <a:xfrm>
            <a:off x="8737600" y="6373862"/>
            <a:ext cx="2844800" cy="484163"/>
          </a:xfrm>
        </p:spPr>
        <p:txBody>
          <a:bodyPr/>
          <a:lstStyle>
            <a:lvl1pPr>
              <a:defRPr baseline="0">
                <a:solidFill>
                  <a:schemeClr val="bg1"/>
                </a:solidFill>
              </a:defRPr>
            </a:lvl1pPr>
          </a:lstStyle>
          <a:p>
            <a:fld id="{70E0D66C-A2B5-48EA-895E-5F5586FCDA46}" type="slidenum">
              <a:rPr lang="es-MX" smtClean="0">
                <a:solidFill>
                  <a:srgbClr val="FFFFFF"/>
                </a:solidFill>
              </a:rPr>
              <a:pPr/>
              <a:t>‹Nº›</a:t>
            </a:fld>
            <a:endParaRPr lang="es-MX">
              <a:solidFill>
                <a:srgbClr val="FFFFFF"/>
              </a:solidFill>
            </a:endParaRPr>
          </a:p>
        </p:txBody>
      </p:sp>
      <p:sp>
        <p:nvSpPr>
          <p:cNvPr id="24" name="23 Rectángulo redondeado"/>
          <p:cNvSpPr/>
          <p:nvPr userDrawn="1"/>
        </p:nvSpPr>
        <p:spPr>
          <a:xfrm>
            <a:off x="2570792" y="1438830"/>
            <a:ext cx="8506949" cy="785818"/>
          </a:xfrm>
          <a:prstGeom prst="roundRect">
            <a:avLst/>
          </a:prstGeom>
          <a:solidFill>
            <a:srgbClr val="6D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Clr>
                <a:srgbClr val="FFFFFF"/>
              </a:buClr>
              <a:buFont typeface="Arial" pitchFamily="34" charset="0"/>
              <a:buChar char="•"/>
            </a:pPr>
            <a:r>
              <a:rPr lang="es-MX" sz="2800" dirty="0">
                <a:solidFill>
                  <a:srgbClr val="FFFFFF"/>
                </a:solidFill>
              </a:rPr>
              <a:t>Título </a:t>
            </a:r>
          </a:p>
        </p:txBody>
      </p:sp>
      <p:pic>
        <p:nvPicPr>
          <p:cNvPr id="16" name="15 Imagen"/>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347" y="6418599"/>
            <a:ext cx="12157263" cy="306869"/>
          </a:xfrm>
          <a:prstGeom prst="rect">
            <a:avLst/>
          </a:prstGeom>
        </p:spPr>
      </p:pic>
    </p:spTree>
    <p:extLst>
      <p:ext uri="{BB962C8B-B14F-4D97-AF65-F5344CB8AC3E}">
        <p14:creationId xmlns:p14="http://schemas.microsoft.com/office/powerpoint/2010/main" val="38547906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índice_04_2">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endParaRPr lang="es-MX" dirty="0">
              <a:solidFill>
                <a:srgbClr val="182B47">
                  <a:tint val="75000"/>
                </a:srgbClr>
              </a:solidFill>
            </a:endParaRPr>
          </a:p>
        </p:txBody>
      </p:sp>
      <p:sp>
        <p:nvSpPr>
          <p:cNvPr id="25" name="24 Rectángulo redondeado"/>
          <p:cNvSpPr/>
          <p:nvPr userDrawn="1"/>
        </p:nvSpPr>
        <p:spPr>
          <a:xfrm>
            <a:off x="1047715" y="1285860"/>
            <a:ext cx="1619261" cy="1071570"/>
          </a:xfrm>
          <a:prstGeom prst="roundRect">
            <a:avLst/>
          </a:prstGeom>
          <a:solidFill>
            <a:schemeClr val="accent2">
              <a:lumMod val="40000"/>
              <a:lumOff val="60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spcBef>
                <a:spcPct val="20000"/>
              </a:spcBef>
              <a:buClr>
                <a:srgbClr val="FFFFFF">
                  <a:lumMod val="50000"/>
                </a:srgbClr>
              </a:buClr>
              <a:buFont typeface="Arial" pitchFamily="34" charset="0"/>
              <a:buNone/>
            </a:pPr>
            <a:r>
              <a:rPr lang="es-MX" sz="2800" dirty="0">
                <a:solidFill>
                  <a:srgbClr val="292929"/>
                </a:solidFill>
              </a:rPr>
              <a:t>1</a:t>
            </a:r>
          </a:p>
        </p:txBody>
      </p:sp>
      <p:sp>
        <p:nvSpPr>
          <p:cNvPr id="26" name="25 Rectángulo redondeado"/>
          <p:cNvSpPr/>
          <p:nvPr userDrawn="1"/>
        </p:nvSpPr>
        <p:spPr>
          <a:xfrm>
            <a:off x="1047715" y="2428868"/>
            <a:ext cx="1619261" cy="1071570"/>
          </a:xfrm>
          <a:prstGeom prst="roundRect">
            <a:avLst/>
          </a:prstGeom>
          <a:solidFill>
            <a:srgbClr val="6D3A77"/>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spcBef>
                <a:spcPct val="20000"/>
              </a:spcBef>
              <a:buClr>
                <a:srgbClr val="FFFFFF">
                  <a:lumMod val="50000"/>
                </a:srgbClr>
              </a:buClr>
              <a:buFont typeface="Arial" pitchFamily="34" charset="0"/>
              <a:buNone/>
            </a:pPr>
            <a:r>
              <a:rPr lang="es-MX" sz="2800" dirty="0">
                <a:solidFill>
                  <a:srgbClr val="FFFFFF">
                    <a:lumMod val="95000"/>
                  </a:srgbClr>
                </a:solidFill>
              </a:rPr>
              <a:t>2</a:t>
            </a:r>
          </a:p>
        </p:txBody>
      </p:sp>
      <p:sp>
        <p:nvSpPr>
          <p:cNvPr id="27" name="26 Rectángulo redondeado"/>
          <p:cNvSpPr/>
          <p:nvPr userDrawn="1"/>
        </p:nvSpPr>
        <p:spPr>
          <a:xfrm>
            <a:off x="1023063" y="3571876"/>
            <a:ext cx="1619261" cy="1071570"/>
          </a:xfrm>
          <a:prstGeom prst="roundRect">
            <a:avLst/>
          </a:prstGeom>
          <a:solidFill>
            <a:schemeClr val="accent2">
              <a:lumMod val="40000"/>
              <a:lumOff val="60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spcBef>
                <a:spcPct val="20000"/>
              </a:spcBef>
              <a:buClr>
                <a:srgbClr val="FFFFFF"/>
              </a:buClr>
              <a:buFont typeface="Arial" pitchFamily="34" charset="0"/>
              <a:buNone/>
            </a:pPr>
            <a:r>
              <a:rPr lang="es-MX" sz="2800" dirty="0">
                <a:solidFill>
                  <a:srgbClr val="292929"/>
                </a:solidFill>
              </a:rPr>
              <a:t>3</a:t>
            </a:r>
          </a:p>
        </p:txBody>
      </p:sp>
      <p:sp>
        <p:nvSpPr>
          <p:cNvPr id="28" name="27 Rectángulo redondeado"/>
          <p:cNvSpPr/>
          <p:nvPr userDrawn="1"/>
        </p:nvSpPr>
        <p:spPr>
          <a:xfrm>
            <a:off x="1047715" y="4714884"/>
            <a:ext cx="1619261" cy="1071570"/>
          </a:xfrm>
          <a:prstGeom prst="roundRect">
            <a:avLst/>
          </a:prstGeom>
          <a:solidFill>
            <a:schemeClr val="accent2">
              <a:lumMod val="40000"/>
              <a:lumOff val="60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r>
              <a:rPr lang="es-MX" sz="2800" dirty="0">
                <a:solidFill>
                  <a:srgbClr val="292929"/>
                </a:solidFill>
              </a:rPr>
              <a:t>4</a:t>
            </a:r>
          </a:p>
        </p:txBody>
      </p:sp>
      <p:sp>
        <p:nvSpPr>
          <p:cNvPr id="30" name="29 Rectángulo redondeado"/>
          <p:cNvSpPr/>
          <p:nvPr userDrawn="1"/>
        </p:nvSpPr>
        <p:spPr>
          <a:xfrm>
            <a:off x="2584673" y="2571744"/>
            <a:ext cx="8286808" cy="785818"/>
          </a:xfrm>
          <a:prstGeom prst="roundRect">
            <a:avLst/>
          </a:prstGeom>
          <a:solidFill>
            <a:srgbClr val="6D3A77"/>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marL="457200" indent="-457200">
              <a:buClr>
                <a:srgbClr val="FFFFFF"/>
              </a:buClr>
              <a:buFont typeface="Arial" pitchFamily="34" charset="0"/>
              <a:buChar char="•"/>
            </a:pPr>
            <a:r>
              <a:rPr lang="es-MX" sz="2800" dirty="0">
                <a:solidFill>
                  <a:srgbClr val="FFFFFF"/>
                </a:solidFill>
              </a:rPr>
              <a:t>Título</a:t>
            </a:r>
          </a:p>
        </p:txBody>
      </p:sp>
      <p:sp>
        <p:nvSpPr>
          <p:cNvPr id="31" name="30 Rectángulo redondeado"/>
          <p:cNvSpPr/>
          <p:nvPr userDrawn="1"/>
        </p:nvSpPr>
        <p:spPr>
          <a:xfrm>
            <a:off x="2571725" y="3714752"/>
            <a:ext cx="8286808" cy="785818"/>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spcBef>
                <a:spcPct val="20000"/>
              </a:spcBef>
              <a:buClr>
                <a:srgbClr val="4D4D4D"/>
              </a:buClr>
              <a:buFont typeface="Arial" pitchFamily="34" charset="0"/>
              <a:buChar char="•"/>
            </a:pPr>
            <a:r>
              <a:rPr lang="es-MX" sz="2800" dirty="0">
                <a:solidFill>
                  <a:srgbClr val="292929"/>
                </a:solidFill>
              </a:rPr>
              <a:t>Título</a:t>
            </a:r>
          </a:p>
        </p:txBody>
      </p:sp>
      <p:sp>
        <p:nvSpPr>
          <p:cNvPr id="32" name="31 Rectángulo redondeado"/>
          <p:cNvSpPr/>
          <p:nvPr userDrawn="1"/>
        </p:nvSpPr>
        <p:spPr>
          <a:xfrm>
            <a:off x="2571725" y="4857760"/>
            <a:ext cx="8286808" cy="785818"/>
          </a:xfrm>
          <a:prstGeom prst="roundRect">
            <a:avLst/>
          </a:prstGeom>
          <a:solidFill>
            <a:schemeClr val="accent2">
              <a:lumMod val="40000"/>
              <a:lumOff val="60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marL="342900" indent="-342900">
              <a:spcBef>
                <a:spcPct val="20000"/>
              </a:spcBef>
              <a:buClr>
                <a:srgbClr val="4D4D4D"/>
              </a:buClr>
              <a:buFont typeface="Arial" pitchFamily="34" charset="0"/>
              <a:buChar char="•"/>
            </a:pPr>
            <a:r>
              <a:rPr lang="es-MX" sz="2800" dirty="0">
                <a:solidFill>
                  <a:srgbClr val="292929"/>
                </a:solidFill>
              </a:rPr>
              <a:t>Título</a:t>
            </a:r>
          </a:p>
        </p:txBody>
      </p:sp>
      <p:sp>
        <p:nvSpPr>
          <p:cNvPr id="19" name="1 Título"/>
          <p:cNvSpPr>
            <a:spLocks noGrp="1"/>
          </p:cNvSpPr>
          <p:nvPr>
            <p:ph type="title" hasCustomPrompt="1"/>
          </p:nvPr>
        </p:nvSpPr>
        <p:spPr>
          <a:xfrm>
            <a:off x="595808" y="26868"/>
            <a:ext cx="10972800" cy="901802"/>
          </a:xfrm>
        </p:spPr>
        <p:txBody>
          <a:bodyPr/>
          <a:lstStyle>
            <a:lvl1pPr algn="ctr">
              <a:defRPr sz="2800">
                <a:solidFill>
                  <a:srgbClr val="6D3A77"/>
                </a:solidFill>
              </a:defRPr>
            </a:lvl1pPr>
          </a:lstStyle>
          <a:p>
            <a:r>
              <a:rPr lang="es-ES" noProof="0" dirty="0"/>
              <a:t>Índice</a:t>
            </a:r>
            <a:endParaRPr lang="es-MX" noProof="0" dirty="0"/>
          </a:p>
        </p:txBody>
      </p:sp>
      <p:sp>
        <p:nvSpPr>
          <p:cNvPr id="20" name="15 Marcador de pie de página"/>
          <p:cNvSpPr>
            <a:spLocks noGrp="1"/>
          </p:cNvSpPr>
          <p:nvPr>
            <p:ph type="ftr" sz="quarter" idx="13"/>
          </p:nvPr>
        </p:nvSpPr>
        <p:spPr>
          <a:xfrm>
            <a:off x="3619483" y="6373862"/>
            <a:ext cx="4953035" cy="484163"/>
          </a:xfrm>
        </p:spPr>
        <p:txBody>
          <a:bodyPr/>
          <a:lstStyle>
            <a:lvl1pPr>
              <a:defRPr sz="1100">
                <a:solidFill>
                  <a:schemeClr val="bg1"/>
                </a:solidFill>
              </a:defRPr>
            </a:lvl1pPr>
          </a:lstStyle>
          <a:p>
            <a:endParaRPr lang="es-MX" dirty="0">
              <a:solidFill>
                <a:srgbClr val="FFFFFF"/>
              </a:solidFill>
            </a:endParaRPr>
          </a:p>
        </p:txBody>
      </p:sp>
      <p:sp>
        <p:nvSpPr>
          <p:cNvPr id="21" name="5 Marcador de número de diapositiva"/>
          <p:cNvSpPr>
            <a:spLocks noGrp="1"/>
          </p:cNvSpPr>
          <p:nvPr>
            <p:ph type="sldNum" sz="quarter" idx="12"/>
          </p:nvPr>
        </p:nvSpPr>
        <p:spPr>
          <a:xfrm>
            <a:off x="8737600" y="6373862"/>
            <a:ext cx="2844800" cy="484163"/>
          </a:xfrm>
        </p:spPr>
        <p:txBody>
          <a:bodyPr/>
          <a:lstStyle>
            <a:lvl1pPr>
              <a:defRPr baseline="0">
                <a:solidFill>
                  <a:schemeClr val="bg1"/>
                </a:solidFill>
              </a:defRPr>
            </a:lvl1pPr>
          </a:lstStyle>
          <a:p>
            <a:fld id="{70E0D66C-A2B5-48EA-895E-5F5586FCDA46}" type="slidenum">
              <a:rPr lang="es-MX" smtClean="0">
                <a:solidFill>
                  <a:srgbClr val="FFFFFF"/>
                </a:solidFill>
              </a:rPr>
              <a:pPr/>
              <a:t>‹Nº›</a:t>
            </a:fld>
            <a:endParaRPr lang="es-MX">
              <a:solidFill>
                <a:srgbClr val="FFFFFF"/>
              </a:solidFill>
            </a:endParaRPr>
          </a:p>
        </p:txBody>
      </p:sp>
      <p:sp>
        <p:nvSpPr>
          <p:cNvPr id="23" name="22 Rectángulo redondeado"/>
          <p:cNvSpPr/>
          <p:nvPr userDrawn="1"/>
        </p:nvSpPr>
        <p:spPr>
          <a:xfrm>
            <a:off x="2610325" y="1428736"/>
            <a:ext cx="8286808" cy="785818"/>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spcBef>
                <a:spcPct val="20000"/>
              </a:spcBef>
              <a:buClr>
                <a:srgbClr val="4D4D4D"/>
              </a:buClr>
              <a:buFont typeface="Arial" pitchFamily="34" charset="0"/>
              <a:buChar char="•"/>
            </a:pPr>
            <a:r>
              <a:rPr lang="es-MX" sz="2800" dirty="0">
                <a:solidFill>
                  <a:srgbClr val="292929"/>
                </a:solidFill>
              </a:rPr>
              <a:t>Título</a:t>
            </a:r>
          </a:p>
        </p:txBody>
      </p:sp>
      <p:pic>
        <p:nvPicPr>
          <p:cNvPr id="15" name="14 Imagen"/>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347" y="6418599"/>
            <a:ext cx="12157263" cy="306869"/>
          </a:xfrm>
          <a:prstGeom prst="rect">
            <a:avLst/>
          </a:prstGeom>
        </p:spPr>
      </p:pic>
    </p:spTree>
    <p:extLst>
      <p:ext uri="{BB962C8B-B14F-4D97-AF65-F5344CB8AC3E}">
        <p14:creationId xmlns:p14="http://schemas.microsoft.com/office/powerpoint/2010/main" val="8396129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índice_04_3">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endParaRPr lang="es-MX" dirty="0">
              <a:solidFill>
                <a:srgbClr val="182B47">
                  <a:tint val="75000"/>
                </a:srgbClr>
              </a:solidFill>
            </a:endParaRPr>
          </a:p>
        </p:txBody>
      </p:sp>
      <p:sp>
        <p:nvSpPr>
          <p:cNvPr id="25" name="24 Rectángulo redondeado"/>
          <p:cNvSpPr/>
          <p:nvPr userDrawn="1"/>
        </p:nvSpPr>
        <p:spPr>
          <a:xfrm>
            <a:off x="1047715" y="1285860"/>
            <a:ext cx="1619261" cy="1071570"/>
          </a:xfrm>
          <a:prstGeom prst="roundRect">
            <a:avLst/>
          </a:prstGeom>
          <a:solidFill>
            <a:schemeClr val="accent2">
              <a:lumMod val="40000"/>
              <a:lumOff val="60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spcBef>
                <a:spcPct val="20000"/>
              </a:spcBef>
              <a:buClr>
                <a:srgbClr val="FFFFFF">
                  <a:lumMod val="50000"/>
                </a:srgbClr>
              </a:buClr>
              <a:buFont typeface="Arial" pitchFamily="34" charset="0"/>
              <a:buNone/>
            </a:pPr>
            <a:r>
              <a:rPr lang="es-MX" sz="2800" dirty="0">
                <a:solidFill>
                  <a:srgbClr val="292929"/>
                </a:solidFill>
              </a:rPr>
              <a:t>1</a:t>
            </a:r>
          </a:p>
        </p:txBody>
      </p:sp>
      <p:sp>
        <p:nvSpPr>
          <p:cNvPr id="26" name="25 Rectángulo redondeado"/>
          <p:cNvSpPr/>
          <p:nvPr userDrawn="1"/>
        </p:nvSpPr>
        <p:spPr>
          <a:xfrm>
            <a:off x="1047715" y="2428868"/>
            <a:ext cx="1619261" cy="1071570"/>
          </a:xfrm>
          <a:prstGeom prst="roundRect">
            <a:avLst/>
          </a:prstGeom>
          <a:solidFill>
            <a:schemeClr val="accent2">
              <a:lumMod val="40000"/>
              <a:lumOff val="60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spcBef>
                <a:spcPct val="20000"/>
              </a:spcBef>
              <a:buClr>
                <a:srgbClr val="FFFFFF">
                  <a:lumMod val="50000"/>
                </a:srgbClr>
              </a:buClr>
              <a:buFont typeface="Arial" pitchFamily="34" charset="0"/>
              <a:buNone/>
            </a:pPr>
            <a:r>
              <a:rPr lang="es-MX" sz="2800" dirty="0">
                <a:solidFill>
                  <a:srgbClr val="292929"/>
                </a:solidFill>
              </a:rPr>
              <a:t>2</a:t>
            </a:r>
          </a:p>
        </p:txBody>
      </p:sp>
      <p:sp>
        <p:nvSpPr>
          <p:cNvPr id="27" name="26 Rectángulo redondeado"/>
          <p:cNvSpPr/>
          <p:nvPr userDrawn="1"/>
        </p:nvSpPr>
        <p:spPr>
          <a:xfrm>
            <a:off x="1023063" y="3571876"/>
            <a:ext cx="1619261" cy="1071570"/>
          </a:xfrm>
          <a:prstGeom prst="roundRect">
            <a:avLst/>
          </a:prstGeom>
          <a:solidFill>
            <a:srgbClr val="6D3A77"/>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spcBef>
                <a:spcPct val="20000"/>
              </a:spcBef>
              <a:buClr>
                <a:srgbClr val="FFFFFF"/>
              </a:buClr>
              <a:buFont typeface="Arial" pitchFamily="34" charset="0"/>
              <a:buNone/>
            </a:pPr>
            <a:r>
              <a:rPr lang="es-MX" sz="2800" dirty="0">
                <a:solidFill>
                  <a:srgbClr val="FFFFFF">
                    <a:lumMod val="95000"/>
                  </a:srgbClr>
                </a:solidFill>
              </a:rPr>
              <a:t>3</a:t>
            </a:r>
          </a:p>
        </p:txBody>
      </p:sp>
      <p:sp>
        <p:nvSpPr>
          <p:cNvPr id="28" name="27 Rectángulo redondeado"/>
          <p:cNvSpPr/>
          <p:nvPr userDrawn="1"/>
        </p:nvSpPr>
        <p:spPr>
          <a:xfrm>
            <a:off x="1047715" y="4714884"/>
            <a:ext cx="1619261" cy="1071570"/>
          </a:xfrm>
          <a:prstGeom prst="roundRect">
            <a:avLst/>
          </a:prstGeom>
          <a:solidFill>
            <a:schemeClr val="accent2">
              <a:lumMod val="40000"/>
              <a:lumOff val="60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r>
              <a:rPr lang="es-MX" sz="2800" dirty="0">
                <a:solidFill>
                  <a:srgbClr val="292929"/>
                </a:solidFill>
              </a:rPr>
              <a:t>4</a:t>
            </a:r>
          </a:p>
        </p:txBody>
      </p:sp>
      <p:sp>
        <p:nvSpPr>
          <p:cNvPr id="30" name="29 Rectángulo redondeado"/>
          <p:cNvSpPr/>
          <p:nvPr userDrawn="1"/>
        </p:nvSpPr>
        <p:spPr>
          <a:xfrm>
            <a:off x="2571725" y="2571744"/>
            <a:ext cx="8286808" cy="785818"/>
          </a:xfrm>
          <a:prstGeom prst="roundRect">
            <a:avLst/>
          </a:prstGeom>
          <a:solidFill>
            <a:schemeClr val="accent2">
              <a:lumMod val="40000"/>
              <a:lumOff val="60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marL="342900" indent="-342900">
              <a:spcBef>
                <a:spcPct val="20000"/>
              </a:spcBef>
              <a:buClr>
                <a:srgbClr val="4D4D4D"/>
              </a:buClr>
              <a:buFont typeface="Arial" pitchFamily="34" charset="0"/>
              <a:buChar char="•"/>
            </a:pPr>
            <a:r>
              <a:rPr lang="es-MX" sz="2800" dirty="0">
                <a:solidFill>
                  <a:srgbClr val="292929"/>
                </a:solidFill>
              </a:rPr>
              <a:t>Título</a:t>
            </a:r>
          </a:p>
        </p:txBody>
      </p:sp>
      <p:sp>
        <p:nvSpPr>
          <p:cNvPr id="31" name="30 Rectángulo redondeado"/>
          <p:cNvSpPr/>
          <p:nvPr userDrawn="1"/>
        </p:nvSpPr>
        <p:spPr>
          <a:xfrm>
            <a:off x="2571725" y="3714752"/>
            <a:ext cx="8286808" cy="785818"/>
          </a:xfrm>
          <a:prstGeom prst="roundRect">
            <a:avLst/>
          </a:prstGeom>
          <a:solidFill>
            <a:srgbClr val="6D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Clr>
                <a:srgbClr val="FFFFFF"/>
              </a:buClr>
              <a:buFont typeface="Arial" pitchFamily="34" charset="0"/>
              <a:buChar char="•"/>
            </a:pPr>
            <a:r>
              <a:rPr lang="es-MX" sz="2800" dirty="0">
                <a:solidFill>
                  <a:srgbClr val="FFFFFF"/>
                </a:solidFill>
              </a:rPr>
              <a:t>Título</a:t>
            </a:r>
          </a:p>
        </p:txBody>
      </p:sp>
      <p:sp>
        <p:nvSpPr>
          <p:cNvPr id="32" name="31 Rectángulo redondeado"/>
          <p:cNvSpPr/>
          <p:nvPr userDrawn="1"/>
        </p:nvSpPr>
        <p:spPr>
          <a:xfrm>
            <a:off x="2571725" y="4857760"/>
            <a:ext cx="8286808" cy="785818"/>
          </a:xfrm>
          <a:prstGeom prst="roundRect">
            <a:avLst/>
          </a:prstGeom>
          <a:solidFill>
            <a:schemeClr val="accent2">
              <a:lumMod val="40000"/>
              <a:lumOff val="60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marL="342900" indent="-342900">
              <a:spcBef>
                <a:spcPct val="20000"/>
              </a:spcBef>
              <a:buClr>
                <a:srgbClr val="4D4D4D"/>
              </a:buClr>
              <a:buFont typeface="Arial" pitchFamily="34" charset="0"/>
              <a:buChar char="•"/>
            </a:pPr>
            <a:r>
              <a:rPr lang="es-MX" sz="2800" dirty="0">
                <a:solidFill>
                  <a:srgbClr val="292929"/>
                </a:solidFill>
              </a:rPr>
              <a:t>Título</a:t>
            </a:r>
          </a:p>
        </p:txBody>
      </p:sp>
      <p:sp>
        <p:nvSpPr>
          <p:cNvPr id="19" name="1 Título"/>
          <p:cNvSpPr>
            <a:spLocks noGrp="1"/>
          </p:cNvSpPr>
          <p:nvPr>
            <p:ph type="title" hasCustomPrompt="1"/>
          </p:nvPr>
        </p:nvSpPr>
        <p:spPr>
          <a:xfrm>
            <a:off x="595808" y="26868"/>
            <a:ext cx="10972800" cy="901802"/>
          </a:xfrm>
        </p:spPr>
        <p:txBody>
          <a:bodyPr/>
          <a:lstStyle>
            <a:lvl1pPr algn="ctr">
              <a:defRPr sz="2800">
                <a:solidFill>
                  <a:srgbClr val="6D3A77"/>
                </a:solidFill>
              </a:defRPr>
            </a:lvl1pPr>
          </a:lstStyle>
          <a:p>
            <a:r>
              <a:rPr lang="es-ES" noProof="0" dirty="0"/>
              <a:t>Índice</a:t>
            </a:r>
            <a:endParaRPr lang="es-MX" noProof="0" dirty="0"/>
          </a:p>
        </p:txBody>
      </p:sp>
      <p:sp>
        <p:nvSpPr>
          <p:cNvPr id="20" name="15 Marcador de pie de página"/>
          <p:cNvSpPr>
            <a:spLocks noGrp="1"/>
          </p:cNvSpPr>
          <p:nvPr>
            <p:ph type="ftr" sz="quarter" idx="13"/>
          </p:nvPr>
        </p:nvSpPr>
        <p:spPr>
          <a:xfrm>
            <a:off x="3619483" y="6373862"/>
            <a:ext cx="4953035" cy="484163"/>
          </a:xfrm>
        </p:spPr>
        <p:txBody>
          <a:bodyPr/>
          <a:lstStyle>
            <a:lvl1pPr>
              <a:defRPr sz="1100">
                <a:solidFill>
                  <a:schemeClr val="bg1"/>
                </a:solidFill>
              </a:defRPr>
            </a:lvl1pPr>
          </a:lstStyle>
          <a:p>
            <a:endParaRPr lang="es-MX" dirty="0">
              <a:solidFill>
                <a:srgbClr val="FFFFFF"/>
              </a:solidFill>
            </a:endParaRPr>
          </a:p>
        </p:txBody>
      </p:sp>
      <p:sp>
        <p:nvSpPr>
          <p:cNvPr id="21" name="5 Marcador de número de diapositiva"/>
          <p:cNvSpPr>
            <a:spLocks noGrp="1"/>
          </p:cNvSpPr>
          <p:nvPr>
            <p:ph type="sldNum" sz="quarter" idx="12"/>
          </p:nvPr>
        </p:nvSpPr>
        <p:spPr>
          <a:xfrm>
            <a:off x="8737600" y="6373862"/>
            <a:ext cx="2844800" cy="484163"/>
          </a:xfrm>
        </p:spPr>
        <p:txBody>
          <a:bodyPr/>
          <a:lstStyle>
            <a:lvl1pPr>
              <a:defRPr baseline="0">
                <a:solidFill>
                  <a:schemeClr val="bg1"/>
                </a:solidFill>
              </a:defRPr>
            </a:lvl1pPr>
          </a:lstStyle>
          <a:p>
            <a:fld id="{70E0D66C-A2B5-48EA-895E-5F5586FCDA46}" type="slidenum">
              <a:rPr lang="es-MX" smtClean="0">
                <a:solidFill>
                  <a:srgbClr val="FFFFFF"/>
                </a:solidFill>
              </a:rPr>
              <a:pPr/>
              <a:t>‹Nº›</a:t>
            </a:fld>
            <a:endParaRPr lang="es-MX">
              <a:solidFill>
                <a:srgbClr val="FFFFFF"/>
              </a:solidFill>
            </a:endParaRPr>
          </a:p>
        </p:txBody>
      </p:sp>
      <p:sp>
        <p:nvSpPr>
          <p:cNvPr id="23" name="22 Rectángulo redondeado"/>
          <p:cNvSpPr/>
          <p:nvPr userDrawn="1"/>
        </p:nvSpPr>
        <p:spPr>
          <a:xfrm>
            <a:off x="2571725" y="1428736"/>
            <a:ext cx="8286808" cy="785818"/>
          </a:xfrm>
          <a:prstGeom prst="roundRect">
            <a:avLst/>
          </a:prstGeom>
          <a:solidFill>
            <a:schemeClr val="accent2">
              <a:lumMod val="40000"/>
              <a:lumOff val="60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marL="342900" indent="-342900">
              <a:spcBef>
                <a:spcPct val="20000"/>
              </a:spcBef>
              <a:buClr>
                <a:srgbClr val="4D4D4D"/>
              </a:buClr>
              <a:buFont typeface="Arial" pitchFamily="34" charset="0"/>
              <a:buChar char="•"/>
            </a:pPr>
            <a:r>
              <a:rPr lang="es-MX" sz="2800" dirty="0">
                <a:solidFill>
                  <a:srgbClr val="292929"/>
                </a:solidFill>
              </a:rPr>
              <a:t>Título</a:t>
            </a:r>
          </a:p>
        </p:txBody>
      </p:sp>
      <p:pic>
        <p:nvPicPr>
          <p:cNvPr id="15" name="14 Imagen"/>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347" y="6418599"/>
            <a:ext cx="12157263" cy="306869"/>
          </a:xfrm>
          <a:prstGeom prst="rect">
            <a:avLst/>
          </a:prstGeom>
        </p:spPr>
      </p:pic>
    </p:spTree>
    <p:extLst>
      <p:ext uri="{BB962C8B-B14F-4D97-AF65-F5344CB8AC3E}">
        <p14:creationId xmlns:p14="http://schemas.microsoft.com/office/powerpoint/2010/main" val="28151513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índice_04_3">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endParaRPr lang="es-MX" dirty="0">
              <a:solidFill>
                <a:srgbClr val="182B47">
                  <a:tint val="75000"/>
                </a:srgbClr>
              </a:solidFill>
            </a:endParaRPr>
          </a:p>
        </p:txBody>
      </p:sp>
      <p:sp>
        <p:nvSpPr>
          <p:cNvPr id="25" name="24 Rectángulo redondeado"/>
          <p:cNvSpPr/>
          <p:nvPr userDrawn="1"/>
        </p:nvSpPr>
        <p:spPr>
          <a:xfrm>
            <a:off x="1047715" y="1285860"/>
            <a:ext cx="1619261" cy="1071570"/>
          </a:xfrm>
          <a:prstGeom prst="roundRect">
            <a:avLst/>
          </a:prstGeom>
          <a:solidFill>
            <a:schemeClr val="accent2">
              <a:lumMod val="40000"/>
              <a:lumOff val="60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spcBef>
                <a:spcPct val="20000"/>
              </a:spcBef>
              <a:buClr>
                <a:srgbClr val="FFFFFF">
                  <a:lumMod val="50000"/>
                </a:srgbClr>
              </a:buClr>
              <a:buFont typeface="Arial" pitchFamily="34" charset="0"/>
              <a:buNone/>
            </a:pPr>
            <a:r>
              <a:rPr lang="es-MX" sz="2800" dirty="0">
                <a:solidFill>
                  <a:srgbClr val="292929"/>
                </a:solidFill>
              </a:rPr>
              <a:t>1</a:t>
            </a:r>
          </a:p>
        </p:txBody>
      </p:sp>
      <p:sp>
        <p:nvSpPr>
          <p:cNvPr id="26" name="25 Rectángulo redondeado"/>
          <p:cNvSpPr/>
          <p:nvPr userDrawn="1"/>
        </p:nvSpPr>
        <p:spPr>
          <a:xfrm>
            <a:off x="1047715" y="2428868"/>
            <a:ext cx="1619261" cy="1071570"/>
          </a:xfrm>
          <a:prstGeom prst="roundRect">
            <a:avLst/>
          </a:prstGeom>
          <a:solidFill>
            <a:schemeClr val="accent2">
              <a:lumMod val="40000"/>
              <a:lumOff val="60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spcBef>
                <a:spcPct val="20000"/>
              </a:spcBef>
              <a:buClr>
                <a:srgbClr val="FFFFFF">
                  <a:lumMod val="50000"/>
                </a:srgbClr>
              </a:buClr>
              <a:buFont typeface="Arial" pitchFamily="34" charset="0"/>
              <a:buNone/>
            </a:pPr>
            <a:r>
              <a:rPr lang="es-MX" sz="2800" dirty="0">
                <a:solidFill>
                  <a:srgbClr val="292929"/>
                </a:solidFill>
              </a:rPr>
              <a:t>2</a:t>
            </a:r>
          </a:p>
        </p:txBody>
      </p:sp>
      <p:sp>
        <p:nvSpPr>
          <p:cNvPr id="27" name="26 Rectángulo redondeado"/>
          <p:cNvSpPr/>
          <p:nvPr userDrawn="1"/>
        </p:nvSpPr>
        <p:spPr>
          <a:xfrm>
            <a:off x="1023063" y="3571876"/>
            <a:ext cx="1619261" cy="1071570"/>
          </a:xfrm>
          <a:prstGeom prst="roundRect">
            <a:avLst/>
          </a:prstGeom>
          <a:solidFill>
            <a:schemeClr val="accent2">
              <a:lumMod val="40000"/>
              <a:lumOff val="60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spcBef>
                <a:spcPct val="20000"/>
              </a:spcBef>
              <a:buClr>
                <a:srgbClr val="FFFFFF"/>
              </a:buClr>
              <a:buFont typeface="Arial" pitchFamily="34" charset="0"/>
              <a:buNone/>
            </a:pPr>
            <a:r>
              <a:rPr lang="es-MX" sz="2800" dirty="0">
                <a:solidFill>
                  <a:srgbClr val="292929"/>
                </a:solidFill>
              </a:rPr>
              <a:t>3</a:t>
            </a:r>
          </a:p>
        </p:txBody>
      </p:sp>
      <p:sp>
        <p:nvSpPr>
          <p:cNvPr id="28" name="27 Rectángulo redondeado"/>
          <p:cNvSpPr/>
          <p:nvPr userDrawn="1"/>
        </p:nvSpPr>
        <p:spPr>
          <a:xfrm>
            <a:off x="1047715" y="4714884"/>
            <a:ext cx="1619261" cy="1071570"/>
          </a:xfrm>
          <a:prstGeom prst="roundRect">
            <a:avLst/>
          </a:prstGeom>
          <a:solidFill>
            <a:srgbClr val="6D3A77"/>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r>
              <a:rPr lang="es-MX" sz="2800" dirty="0">
                <a:solidFill>
                  <a:srgbClr val="FFFFFF">
                    <a:lumMod val="95000"/>
                  </a:srgbClr>
                </a:solidFill>
              </a:rPr>
              <a:t>4</a:t>
            </a:r>
          </a:p>
        </p:txBody>
      </p:sp>
      <p:sp>
        <p:nvSpPr>
          <p:cNvPr id="30" name="29 Rectángulo redondeado"/>
          <p:cNvSpPr/>
          <p:nvPr userDrawn="1"/>
        </p:nvSpPr>
        <p:spPr>
          <a:xfrm>
            <a:off x="2571725" y="2571744"/>
            <a:ext cx="8286808" cy="785818"/>
          </a:xfrm>
          <a:prstGeom prst="roundRect">
            <a:avLst/>
          </a:prstGeom>
          <a:solidFill>
            <a:schemeClr val="accent2">
              <a:lumMod val="40000"/>
              <a:lumOff val="60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marL="342900" indent="-342900">
              <a:spcBef>
                <a:spcPct val="20000"/>
              </a:spcBef>
              <a:buClr>
                <a:srgbClr val="4D4D4D"/>
              </a:buClr>
              <a:buFont typeface="Arial" pitchFamily="34" charset="0"/>
              <a:buChar char="•"/>
            </a:pPr>
            <a:r>
              <a:rPr lang="es-MX" sz="2800" dirty="0">
                <a:solidFill>
                  <a:srgbClr val="292929"/>
                </a:solidFill>
              </a:rPr>
              <a:t>Título</a:t>
            </a:r>
          </a:p>
        </p:txBody>
      </p:sp>
      <p:sp>
        <p:nvSpPr>
          <p:cNvPr id="31" name="30 Rectángulo redondeado"/>
          <p:cNvSpPr/>
          <p:nvPr userDrawn="1"/>
        </p:nvSpPr>
        <p:spPr>
          <a:xfrm>
            <a:off x="2571725" y="3714752"/>
            <a:ext cx="8286808" cy="785818"/>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spcBef>
                <a:spcPct val="20000"/>
              </a:spcBef>
              <a:buClr>
                <a:srgbClr val="4D4D4D"/>
              </a:buClr>
              <a:buFont typeface="Arial" pitchFamily="34" charset="0"/>
              <a:buChar char="•"/>
            </a:pPr>
            <a:r>
              <a:rPr lang="es-MX" sz="2800" dirty="0">
                <a:solidFill>
                  <a:srgbClr val="292929"/>
                </a:solidFill>
              </a:rPr>
              <a:t>Título</a:t>
            </a:r>
          </a:p>
        </p:txBody>
      </p:sp>
      <p:sp>
        <p:nvSpPr>
          <p:cNvPr id="32" name="31 Rectángulo redondeado"/>
          <p:cNvSpPr/>
          <p:nvPr userDrawn="1"/>
        </p:nvSpPr>
        <p:spPr>
          <a:xfrm>
            <a:off x="2571725" y="4857760"/>
            <a:ext cx="8286808" cy="785818"/>
          </a:xfrm>
          <a:prstGeom prst="roundRect">
            <a:avLst/>
          </a:prstGeom>
          <a:solidFill>
            <a:srgbClr val="6D3A77"/>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marL="457200" indent="-457200">
              <a:spcBef>
                <a:spcPct val="20000"/>
              </a:spcBef>
              <a:buClr>
                <a:srgbClr val="FFFFFF"/>
              </a:buClr>
              <a:buFont typeface="Arial" pitchFamily="34" charset="0"/>
              <a:buChar char="•"/>
            </a:pPr>
            <a:r>
              <a:rPr lang="es-MX" sz="2800" dirty="0">
                <a:solidFill>
                  <a:srgbClr val="FFFFFF">
                    <a:lumMod val="95000"/>
                  </a:srgbClr>
                </a:solidFill>
              </a:rPr>
              <a:t>Título</a:t>
            </a:r>
          </a:p>
        </p:txBody>
      </p:sp>
      <p:sp>
        <p:nvSpPr>
          <p:cNvPr id="19" name="1 Título"/>
          <p:cNvSpPr>
            <a:spLocks noGrp="1"/>
          </p:cNvSpPr>
          <p:nvPr>
            <p:ph type="title" hasCustomPrompt="1"/>
          </p:nvPr>
        </p:nvSpPr>
        <p:spPr>
          <a:xfrm>
            <a:off x="595808" y="26868"/>
            <a:ext cx="10972800" cy="901802"/>
          </a:xfrm>
        </p:spPr>
        <p:txBody>
          <a:bodyPr/>
          <a:lstStyle>
            <a:lvl1pPr algn="ctr">
              <a:defRPr sz="2800">
                <a:solidFill>
                  <a:srgbClr val="6D3A77"/>
                </a:solidFill>
              </a:defRPr>
            </a:lvl1pPr>
          </a:lstStyle>
          <a:p>
            <a:r>
              <a:rPr lang="es-ES" noProof="0" dirty="0"/>
              <a:t>Índice</a:t>
            </a:r>
            <a:endParaRPr lang="es-MX" noProof="0" dirty="0"/>
          </a:p>
        </p:txBody>
      </p:sp>
      <p:sp>
        <p:nvSpPr>
          <p:cNvPr id="20" name="15 Marcador de pie de página"/>
          <p:cNvSpPr>
            <a:spLocks noGrp="1"/>
          </p:cNvSpPr>
          <p:nvPr>
            <p:ph type="ftr" sz="quarter" idx="13"/>
          </p:nvPr>
        </p:nvSpPr>
        <p:spPr>
          <a:xfrm>
            <a:off x="3619483" y="6373862"/>
            <a:ext cx="4953035" cy="484163"/>
          </a:xfrm>
        </p:spPr>
        <p:txBody>
          <a:bodyPr/>
          <a:lstStyle>
            <a:lvl1pPr>
              <a:defRPr sz="1100">
                <a:solidFill>
                  <a:schemeClr val="bg1"/>
                </a:solidFill>
              </a:defRPr>
            </a:lvl1pPr>
          </a:lstStyle>
          <a:p>
            <a:endParaRPr lang="es-MX" dirty="0">
              <a:solidFill>
                <a:srgbClr val="FFFFFF"/>
              </a:solidFill>
            </a:endParaRPr>
          </a:p>
        </p:txBody>
      </p:sp>
      <p:sp>
        <p:nvSpPr>
          <p:cNvPr id="21" name="5 Marcador de número de diapositiva"/>
          <p:cNvSpPr>
            <a:spLocks noGrp="1"/>
          </p:cNvSpPr>
          <p:nvPr>
            <p:ph type="sldNum" sz="quarter" idx="12"/>
          </p:nvPr>
        </p:nvSpPr>
        <p:spPr>
          <a:xfrm>
            <a:off x="8737600" y="6373862"/>
            <a:ext cx="2844800" cy="484163"/>
          </a:xfrm>
        </p:spPr>
        <p:txBody>
          <a:bodyPr/>
          <a:lstStyle>
            <a:lvl1pPr>
              <a:defRPr baseline="0">
                <a:solidFill>
                  <a:schemeClr val="bg1"/>
                </a:solidFill>
              </a:defRPr>
            </a:lvl1pPr>
          </a:lstStyle>
          <a:p>
            <a:fld id="{70E0D66C-A2B5-48EA-895E-5F5586FCDA46}" type="slidenum">
              <a:rPr lang="es-MX" smtClean="0">
                <a:solidFill>
                  <a:srgbClr val="FFFFFF"/>
                </a:solidFill>
              </a:rPr>
              <a:pPr/>
              <a:t>‹Nº›</a:t>
            </a:fld>
            <a:endParaRPr lang="es-MX">
              <a:solidFill>
                <a:srgbClr val="FFFFFF"/>
              </a:solidFill>
            </a:endParaRPr>
          </a:p>
        </p:txBody>
      </p:sp>
      <p:sp>
        <p:nvSpPr>
          <p:cNvPr id="23" name="22 Rectángulo redondeado"/>
          <p:cNvSpPr/>
          <p:nvPr userDrawn="1"/>
        </p:nvSpPr>
        <p:spPr>
          <a:xfrm>
            <a:off x="2571725" y="1428736"/>
            <a:ext cx="8286808" cy="785818"/>
          </a:xfrm>
          <a:prstGeom prst="roundRect">
            <a:avLst/>
          </a:prstGeom>
          <a:solidFill>
            <a:schemeClr val="accent2">
              <a:lumMod val="40000"/>
              <a:lumOff val="60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marL="342900" indent="-342900">
              <a:spcBef>
                <a:spcPct val="20000"/>
              </a:spcBef>
              <a:buClr>
                <a:srgbClr val="4D4D4D"/>
              </a:buClr>
              <a:buFont typeface="Arial" pitchFamily="34" charset="0"/>
              <a:buChar char="•"/>
            </a:pPr>
            <a:r>
              <a:rPr lang="es-MX" sz="2800" dirty="0">
                <a:solidFill>
                  <a:srgbClr val="292929"/>
                </a:solidFill>
              </a:rPr>
              <a:t>Título</a:t>
            </a:r>
          </a:p>
        </p:txBody>
      </p:sp>
      <p:pic>
        <p:nvPicPr>
          <p:cNvPr id="15" name="14 Imagen"/>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347" y="6418599"/>
            <a:ext cx="12157263" cy="306869"/>
          </a:xfrm>
          <a:prstGeom prst="rect">
            <a:avLst/>
          </a:prstGeom>
        </p:spPr>
      </p:pic>
    </p:spTree>
    <p:extLst>
      <p:ext uri="{BB962C8B-B14F-4D97-AF65-F5344CB8AC3E}">
        <p14:creationId xmlns:p14="http://schemas.microsoft.com/office/powerpoint/2010/main" val="30758029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Diseño personalizado">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676"/>
            <a:ext cx="12192000" cy="6852647"/>
          </a:xfrm>
          <a:prstGeom prst="rect">
            <a:avLst/>
          </a:prstGeom>
        </p:spPr>
      </p:pic>
    </p:spTree>
    <p:extLst>
      <p:ext uri="{BB962C8B-B14F-4D97-AF65-F5344CB8AC3E}">
        <p14:creationId xmlns:p14="http://schemas.microsoft.com/office/powerpoint/2010/main" val="2331980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595808" y="188640"/>
            <a:ext cx="10972800" cy="720080"/>
          </a:xfrm>
        </p:spPr>
        <p:txBody>
          <a:bodyPr/>
          <a:lstStyle>
            <a:lvl1pPr>
              <a:defRPr>
                <a:solidFill>
                  <a:srgbClr val="6D3A77"/>
                </a:solidFill>
              </a:defRPr>
            </a:lvl1pPr>
          </a:lstStyle>
          <a:p>
            <a:r>
              <a:rPr lang="es-ES"/>
              <a:t>Haga clic para modificar el estilo de título del patrón</a:t>
            </a:r>
            <a:endParaRPr lang="es-MX" dirty="0"/>
          </a:p>
        </p:txBody>
      </p:sp>
      <p:sp>
        <p:nvSpPr>
          <p:cNvPr id="3" name="2 Marcador de contenido"/>
          <p:cNvSpPr>
            <a:spLocks noGrp="1"/>
          </p:cNvSpPr>
          <p:nvPr>
            <p:ph idx="1"/>
          </p:nvPr>
        </p:nvSpPr>
        <p:spPr>
          <a:xfrm>
            <a:off x="609600" y="1268760"/>
            <a:ext cx="10972800" cy="4857403"/>
          </a:xfrm>
        </p:spPr>
        <p:txBody>
          <a:bodyPr/>
          <a:lstStyle>
            <a:lvl1pPr>
              <a:buClr>
                <a:schemeClr val="accent4"/>
              </a:buClr>
              <a:buSzPct val="120000"/>
              <a:buFont typeface="Calibri" pitchFamily="34" charset="0"/>
              <a:buChar char="•"/>
              <a:defRPr sz="1800">
                <a:solidFill>
                  <a:srgbClr val="254061"/>
                </a:solidFill>
              </a:defRPr>
            </a:lvl1pPr>
            <a:lvl2pPr>
              <a:buClr>
                <a:schemeClr val="accent1"/>
              </a:buClr>
              <a:buSzPct val="80000"/>
              <a:defRPr sz="1400">
                <a:solidFill>
                  <a:srgbClr val="254061"/>
                </a:solidFill>
              </a:defRPr>
            </a:lvl2pPr>
            <a:lvl3pPr>
              <a:buClr>
                <a:schemeClr val="accent4"/>
              </a:buClr>
              <a:defRPr sz="1400">
                <a:solidFill>
                  <a:srgbClr val="254061"/>
                </a:solidFill>
              </a:defRPr>
            </a:lvl3pPr>
            <a:lvl4pPr>
              <a:buClr>
                <a:schemeClr val="accent4"/>
              </a:buClr>
              <a:defRPr sz="1400">
                <a:solidFill>
                  <a:srgbClr val="254061"/>
                </a:solidFill>
              </a:defRPr>
            </a:lvl4pPr>
            <a:lvl5pPr>
              <a:buClr>
                <a:schemeClr val="accent4"/>
              </a:buClr>
              <a:defRPr sz="1400">
                <a:solidFill>
                  <a:srgbClr val="254061"/>
                </a:solidFill>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dirty="0"/>
          </a:p>
        </p:txBody>
      </p:sp>
      <p:sp>
        <p:nvSpPr>
          <p:cNvPr id="4" name="3 Marcador de fecha"/>
          <p:cNvSpPr>
            <a:spLocks noGrp="1"/>
          </p:cNvSpPr>
          <p:nvPr>
            <p:ph type="dt" sz="half" idx="10"/>
          </p:nvPr>
        </p:nvSpPr>
        <p:spPr/>
        <p:txBody>
          <a:bodyPr/>
          <a:lstStyle/>
          <a:p>
            <a:fld id="{206C11F5-B8FA-463E-8740-75E1E582D225}" type="datetime1">
              <a:rPr lang="es-MX" smtClean="0">
                <a:solidFill>
                  <a:srgbClr val="182B47">
                    <a:tint val="75000"/>
                  </a:srgbClr>
                </a:solidFill>
              </a:rPr>
              <a:pPr/>
              <a:t>02/12/2024</a:t>
            </a:fld>
            <a:endParaRPr lang="es-MX">
              <a:solidFill>
                <a:srgbClr val="182B47">
                  <a:tint val="75000"/>
                </a:srgbClr>
              </a:solidFill>
            </a:endParaRPr>
          </a:p>
        </p:txBody>
      </p:sp>
      <p:sp>
        <p:nvSpPr>
          <p:cNvPr id="5" name="4 Marcador de pie de página"/>
          <p:cNvSpPr>
            <a:spLocks noGrp="1"/>
          </p:cNvSpPr>
          <p:nvPr>
            <p:ph type="ftr" sz="quarter" idx="11"/>
          </p:nvPr>
        </p:nvSpPr>
        <p:spPr/>
        <p:txBody>
          <a:bodyPr/>
          <a:lstStyle>
            <a:lvl1pPr>
              <a:defRPr>
                <a:solidFill>
                  <a:schemeClr val="bg1">
                    <a:lumMod val="85000"/>
                  </a:schemeClr>
                </a:solidFill>
              </a:defRPr>
            </a:lvl1pPr>
          </a:lstStyle>
          <a:p>
            <a:endParaRPr lang="es-MX" dirty="0">
              <a:solidFill>
                <a:srgbClr val="FFFFFF">
                  <a:lumMod val="85000"/>
                </a:srgbClr>
              </a:solidFill>
            </a:endParaRPr>
          </a:p>
        </p:txBody>
      </p:sp>
      <p:pic>
        <p:nvPicPr>
          <p:cNvPr id="8" name="7 Imagen"/>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347" y="6418599"/>
            <a:ext cx="12157263" cy="306869"/>
          </a:xfrm>
          <a:prstGeom prst="rect">
            <a:avLst/>
          </a:prstGeom>
        </p:spPr>
      </p:pic>
      <p:sp>
        <p:nvSpPr>
          <p:cNvPr id="6" name="5 Marcador de número de diapositiva"/>
          <p:cNvSpPr>
            <a:spLocks noGrp="1"/>
          </p:cNvSpPr>
          <p:nvPr>
            <p:ph type="sldNum" sz="quarter" idx="12"/>
          </p:nvPr>
        </p:nvSpPr>
        <p:spPr/>
        <p:txBody>
          <a:bodyPr/>
          <a:lstStyle>
            <a:lvl1pPr>
              <a:defRPr baseline="0">
                <a:solidFill>
                  <a:schemeClr val="bg1"/>
                </a:solidFill>
              </a:defRPr>
            </a:lvl1pPr>
          </a:lstStyle>
          <a:p>
            <a:fld id="{8E002BF4-BBF3-4639-B0BE-64A04A870BC8}" type="slidenum">
              <a:rPr lang="es-MX" smtClean="0">
                <a:solidFill>
                  <a:srgbClr val="FFFFFF"/>
                </a:solidFill>
              </a:rPr>
              <a:pPr/>
              <a:t>‹Nº›</a:t>
            </a:fld>
            <a:endParaRPr lang="es-MX" dirty="0">
              <a:solidFill>
                <a:srgbClr val="FFFFFF"/>
              </a:solidFill>
            </a:endParaRPr>
          </a:p>
        </p:txBody>
      </p:sp>
    </p:spTree>
    <p:extLst>
      <p:ext uri="{BB962C8B-B14F-4D97-AF65-F5344CB8AC3E}">
        <p14:creationId xmlns:p14="http://schemas.microsoft.com/office/powerpoint/2010/main" val="15259818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1"/>
            <a:ext cx="10363200" cy="1362075"/>
          </a:xfrm>
        </p:spPr>
        <p:txBody>
          <a:bodyPr anchor="t"/>
          <a:lstStyle>
            <a:lvl1pPr algn="l">
              <a:defRPr sz="4000" b="1" cap="all">
                <a:solidFill>
                  <a:srgbClr val="6D3A77"/>
                </a:solidFill>
              </a:defRPr>
            </a:lvl1pPr>
          </a:lstStyle>
          <a:p>
            <a:r>
              <a:rPr lang="es-ES"/>
              <a:t>Haga clic para modificar el estilo de título del patrón</a:t>
            </a:r>
            <a:endParaRPr lang="es-MX" dirty="0"/>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10" name="4 Marcador de pie de página"/>
          <p:cNvSpPr>
            <a:spLocks noGrp="1"/>
          </p:cNvSpPr>
          <p:nvPr>
            <p:ph type="ftr" sz="quarter" idx="11"/>
          </p:nvPr>
        </p:nvSpPr>
        <p:spPr>
          <a:xfrm>
            <a:off x="4165600" y="6356351"/>
            <a:ext cx="3860800" cy="365125"/>
          </a:xfrm>
        </p:spPr>
        <p:txBody>
          <a:bodyPr/>
          <a:lstStyle>
            <a:lvl1pPr>
              <a:defRPr>
                <a:solidFill>
                  <a:schemeClr val="bg1">
                    <a:lumMod val="85000"/>
                  </a:schemeClr>
                </a:solidFill>
              </a:defRPr>
            </a:lvl1pPr>
          </a:lstStyle>
          <a:p>
            <a:endParaRPr lang="es-MX" dirty="0">
              <a:solidFill>
                <a:srgbClr val="FFFFFF">
                  <a:lumMod val="85000"/>
                </a:srgbClr>
              </a:solidFill>
            </a:endParaRPr>
          </a:p>
        </p:txBody>
      </p:sp>
      <p:pic>
        <p:nvPicPr>
          <p:cNvPr id="7" name="6 Imagen"/>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347" y="6418599"/>
            <a:ext cx="12157263" cy="306869"/>
          </a:xfrm>
          <a:prstGeom prst="rect">
            <a:avLst/>
          </a:prstGeom>
        </p:spPr>
      </p:pic>
      <p:sp>
        <p:nvSpPr>
          <p:cNvPr id="9" name="5 Marcador de número de diapositiva"/>
          <p:cNvSpPr>
            <a:spLocks noGrp="1"/>
          </p:cNvSpPr>
          <p:nvPr>
            <p:ph type="sldNum" sz="quarter" idx="12"/>
          </p:nvPr>
        </p:nvSpPr>
        <p:spPr>
          <a:xfrm>
            <a:off x="8737600" y="6356351"/>
            <a:ext cx="2844800" cy="365125"/>
          </a:xfrm>
        </p:spPr>
        <p:txBody>
          <a:bodyPr/>
          <a:lstStyle>
            <a:lvl1pPr>
              <a:defRPr baseline="0">
                <a:solidFill>
                  <a:schemeClr val="bg1"/>
                </a:solidFill>
              </a:defRPr>
            </a:lvl1pPr>
          </a:lstStyle>
          <a:p>
            <a:fld id="{8E002BF4-BBF3-4639-B0BE-64A04A870BC8}" type="slidenum">
              <a:rPr lang="es-MX" smtClean="0">
                <a:solidFill>
                  <a:srgbClr val="FFFFFF"/>
                </a:solidFill>
              </a:rPr>
              <a:pPr/>
              <a:t>‹Nº›</a:t>
            </a:fld>
            <a:endParaRPr lang="es-MX" dirty="0">
              <a:solidFill>
                <a:srgbClr val="FFFFFF"/>
              </a:solidFill>
            </a:endParaRPr>
          </a:p>
        </p:txBody>
      </p:sp>
    </p:spTree>
    <p:extLst>
      <p:ext uri="{BB962C8B-B14F-4D97-AF65-F5344CB8AC3E}">
        <p14:creationId xmlns:p14="http://schemas.microsoft.com/office/powerpoint/2010/main" val="3276607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dirty="0"/>
          </a:p>
        </p:txBody>
      </p:sp>
      <p:sp>
        <p:nvSpPr>
          <p:cNvPr id="3" name="2 Marcador de contenido"/>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10" name="4 Marcador de pie de página"/>
          <p:cNvSpPr>
            <a:spLocks noGrp="1"/>
          </p:cNvSpPr>
          <p:nvPr>
            <p:ph type="ftr" sz="quarter" idx="11"/>
          </p:nvPr>
        </p:nvSpPr>
        <p:spPr>
          <a:xfrm>
            <a:off x="4165600" y="6356351"/>
            <a:ext cx="3860800" cy="365125"/>
          </a:xfrm>
        </p:spPr>
        <p:txBody>
          <a:bodyPr/>
          <a:lstStyle>
            <a:lvl1pPr>
              <a:defRPr>
                <a:solidFill>
                  <a:schemeClr val="bg1">
                    <a:lumMod val="85000"/>
                  </a:schemeClr>
                </a:solidFill>
              </a:defRPr>
            </a:lvl1pPr>
          </a:lstStyle>
          <a:p>
            <a:endParaRPr lang="es-MX" dirty="0">
              <a:solidFill>
                <a:srgbClr val="FFFFFF">
                  <a:lumMod val="85000"/>
                </a:srgbClr>
              </a:solidFill>
            </a:endParaRPr>
          </a:p>
        </p:txBody>
      </p:sp>
      <p:pic>
        <p:nvPicPr>
          <p:cNvPr id="11" name="10 Imagen"/>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347" y="6418599"/>
            <a:ext cx="12157263" cy="306869"/>
          </a:xfrm>
          <a:prstGeom prst="rect">
            <a:avLst/>
          </a:prstGeom>
        </p:spPr>
      </p:pic>
      <p:sp>
        <p:nvSpPr>
          <p:cNvPr id="9" name="5 Marcador de número de diapositiva"/>
          <p:cNvSpPr>
            <a:spLocks noGrp="1"/>
          </p:cNvSpPr>
          <p:nvPr>
            <p:ph type="sldNum" sz="quarter" idx="12"/>
          </p:nvPr>
        </p:nvSpPr>
        <p:spPr>
          <a:xfrm>
            <a:off x="8737600" y="6356351"/>
            <a:ext cx="2844800" cy="365125"/>
          </a:xfrm>
        </p:spPr>
        <p:txBody>
          <a:bodyPr/>
          <a:lstStyle>
            <a:lvl1pPr>
              <a:defRPr baseline="0">
                <a:solidFill>
                  <a:schemeClr val="bg1"/>
                </a:solidFill>
              </a:defRPr>
            </a:lvl1pPr>
          </a:lstStyle>
          <a:p>
            <a:fld id="{8E002BF4-BBF3-4639-B0BE-64A04A870BC8}" type="slidenum">
              <a:rPr lang="es-MX" smtClean="0">
                <a:solidFill>
                  <a:srgbClr val="FFFFFF"/>
                </a:solidFill>
              </a:rPr>
              <a:pPr/>
              <a:t>‹Nº›</a:t>
            </a:fld>
            <a:endParaRPr lang="es-MX" dirty="0">
              <a:solidFill>
                <a:srgbClr val="FFFFFF"/>
              </a:solidFill>
            </a:endParaRPr>
          </a:p>
        </p:txBody>
      </p:sp>
    </p:spTree>
    <p:extLst>
      <p:ext uri="{BB962C8B-B14F-4D97-AF65-F5344CB8AC3E}">
        <p14:creationId xmlns:p14="http://schemas.microsoft.com/office/powerpoint/2010/main" val="17670434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12" name="4 Marcador de pie de página"/>
          <p:cNvSpPr>
            <a:spLocks noGrp="1"/>
          </p:cNvSpPr>
          <p:nvPr>
            <p:ph type="ftr" sz="quarter" idx="11"/>
          </p:nvPr>
        </p:nvSpPr>
        <p:spPr>
          <a:xfrm>
            <a:off x="4165600" y="6356351"/>
            <a:ext cx="3860800" cy="365125"/>
          </a:xfrm>
        </p:spPr>
        <p:txBody>
          <a:bodyPr/>
          <a:lstStyle>
            <a:lvl1pPr>
              <a:defRPr>
                <a:solidFill>
                  <a:schemeClr val="bg1">
                    <a:lumMod val="85000"/>
                  </a:schemeClr>
                </a:solidFill>
              </a:defRPr>
            </a:lvl1pPr>
          </a:lstStyle>
          <a:p>
            <a:endParaRPr lang="es-MX" dirty="0">
              <a:solidFill>
                <a:srgbClr val="FFFFFF">
                  <a:lumMod val="85000"/>
                </a:srgbClr>
              </a:solidFill>
            </a:endParaRPr>
          </a:p>
        </p:txBody>
      </p:sp>
      <p:pic>
        <p:nvPicPr>
          <p:cNvPr id="13" name="12 Imagen"/>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347" y="6418599"/>
            <a:ext cx="12157263" cy="306869"/>
          </a:xfrm>
          <a:prstGeom prst="rect">
            <a:avLst/>
          </a:prstGeom>
        </p:spPr>
      </p:pic>
      <p:sp>
        <p:nvSpPr>
          <p:cNvPr id="11" name="5 Marcador de número de diapositiva"/>
          <p:cNvSpPr>
            <a:spLocks noGrp="1"/>
          </p:cNvSpPr>
          <p:nvPr>
            <p:ph type="sldNum" sz="quarter" idx="12"/>
          </p:nvPr>
        </p:nvSpPr>
        <p:spPr>
          <a:xfrm>
            <a:off x="8737600" y="6356351"/>
            <a:ext cx="2844800" cy="365125"/>
          </a:xfrm>
        </p:spPr>
        <p:txBody>
          <a:bodyPr/>
          <a:lstStyle>
            <a:lvl1pPr>
              <a:defRPr baseline="0">
                <a:solidFill>
                  <a:schemeClr val="bg1"/>
                </a:solidFill>
              </a:defRPr>
            </a:lvl1pPr>
          </a:lstStyle>
          <a:p>
            <a:fld id="{8E002BF4-BBF3-4639-B0BE-64A04A870BC8}" type="slidenum">
              <a:rPr lang="es-MX" smtClean="0">
                <a:solidFill>
                  <a:srgbClr val="FFFFFF"/>
                </a:solidFill>
              </a:rPr>
              <a:pPr/>
              <a:t>‹Nº›</a:t>
            </a:fld>
            <a:endParaRPr lang="es-MX" dirty="0">
              <a:solidFill>
                <a:srgbClr val="FFFFFF"/>
              </a:solidFill>
            </a:endParaRPr>
          </a:p>
        </p:txBody>
      </p:sp>
    </p:spTree>
    <p:extLst>
      <p:ext uri="{BB962C8B-B14F-4D97-AF65-F5344CB8AC3E}">
        <p14:creationId xmlns:p14="http://schemas.microsoft.com/office/powerpoint/2010/main" val="28388250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8" name="4 Marcador de pie de página"/>
          <p:cNvSpPr>
            <a:spLocks noGrp="1"/>
          </p:cNvSpPr>
          <p:nvPr>
            <p:ph type="ftr" sz="quarter" idx="11"/>
          </p:nvPr>
        </p:nvSpPr>
        <p:spPr>
          <a:xfrm>
            <a:off x="4165600" y="6356351"/>
            <a:ext cx="3860800" cy="365125"/>
          </a:xfrm>
        </p:spPr>
        <p:txBody>
          <a:bodyPr/>
          <a:lstStyle>
            <a:lvl1pPr>
              <a:defRPr>
                <a:solidFill>
                  <a:schemeClr val="bg1">
                    <a:lumMod val="85000"/>
                  </a:schemeClr>
                </a:solidFill>
              </a:defRPr>
            </a:lvl1pPr>
          </a:lstStyle>
          <a:p>
            <a:endParaRPr lang="es-MX" dirty="0">
              <a:solidFill>
                <a:srgbClr val="FFFFFF">
                  <a:lumMod val="85000"/>
                </a:srgbClr>
              </a:solidFill>
            </a:endParaRPr>
          </a:p>
        </p:txBody>
      </p:sp>
      <p:pic>
        <p:nvPicPr>
          <p:cNvPr id="9" name="8 Imagen"/>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347" y="6418599"/>
            <a:ext cx="12157263" cy="306869"/>
          </a:xfrm>
          <a:prstGeom prst="rect">
            <a:avLst/>
          </a:prstGeom>
        </p:spPr>
      </p:pic>
      <p:sp>
        <p:nvSpPr>
          <p:cNvPr id="7" name="5 Marcador de número de diapositiva"/>
          <p:cNvSpPr>
            <a:spLocks noGrp="1"/>
          </p:cNvSpPr>
          <p:nvPr>
            <p:ph type="sldNum" sz="quarter" idx="12"/>
          </p:nvPr>
        </p:nvSpPr>
        <p:spPr>
          <a:xfrm>
            <a:off x="8737600" y="6356351"/>
            <a:ext cx="2844800" cy="365125"/>
          </a:xfrm>
        </p:spPr>
        <p:txBody>
          <a:bodyPr/>
          <a:lstStyle>
            <a:lvl1pPr>
              <a:defRPr baseline="0">
                <a:solidFill>
                  <a:schemeClr val="bg1"/>
                </a:solidFill>
              </a:defRPr>
            </a:lvl1pPr>
          </a:lstStyle>
          <a:p>
            <a:fld id="{8E002BF4-BBF3-4639-B0BE-64A04A870BC8}" type="slidenum">
              <a:rPr lang="es-MX" smtClean="0">
                <a:solidFill>
                  <a:srgbClr val="FFFFFF"/>
                </a:solidFill>
              </a:rPr>
              <a:pPr/>
              <a:t>‹Nº›</a:t>
            </a:fld>
            <a:endParaRPr lang="es-MX" dirty="0">
              <a:solidFill>
                <a:srgbClr val="FFFFFF"/>
              </a:solidFill>
            </a:endParaRPr>
          </a:p>
        </p:txBody>
      </p:sp>
    </p:spTree>
    <p:extLst>
      <p:ext uri="{BB962C8B-B14F-4D97-AF65-F5344CB8AC3E}">
        <p14:creationId xmlns:p14="http://schemas.microsoft.com/office/powerpoint/2010/main" val="9174609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1" y="273050"/>
            <a:ext cx="4011084"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10" name="4 Marcador de pie de página"/>
          <p:cNvSpPr>
            <a:spLocks noGrp="1"/>
          </p:cNvSpPr>
          <p:nvPr>
            <p:ph type="ftr" sz="quarter" idx="11"/>
          </p:nvPr>
        </p:nvSpPr>
        <p:spPr>
          <a:xfrm>
            <a:off x="4165600" y="6356351"/>
            <a:ext cx="3860800" cy="365125"/>
          </a:xfrm>
        </p:spPr>
        <p:txBody>
          <a:bodyPr/>
          <a:lstStyle>
            <a:lvl1pPr>
              <a:defRPr>
                <a:solidFill>
                  <a:schemeClr val="bg1">
                    <a:lumMod val="85000"/>
                  </a:schemeClr>
                </a:solidFill>
              </a:defRPr>
            </a:lvl1pPr>
          </a:lstStyle>
          <a:p>
            <a:endParaRPr lang="es-MX" dirty="0">
              <a:solidFill>
                <a:srgbClr val="FFFFFF">
                  <a:lumMod val="85000"/>
                </a:srgbClr>
              </a:solidFill>
            </a:endParaRPr>
          </a:p>
        </p:txBody>
      </p:sp>
      <p:pic>
        <p:nvPicPr>
          <p:cNvPr id="11" name="10 Imagen"/>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347" y="6418599"/>
            <a:ext cx="12157263" cy="306869"/>
          </a:xfrm>
          <a:prstGeom prst="rect">
            <a:avLst/>
          </a:prstGeom>
        </p:spPr>
      </p:pic>
      <p:sp>
        <p:nvSpPr>
          <p:cNvPr id="9" name="5 Marcador de número de diapositiva"/>
          <p:cNvSpPr>
            <a:spLocks noGrp="1"/>
          </p:cNvSpPr>
          <p:nvPr>
            <p:ph type="sldNum" sz="quarter" idx="12"/>
          </p:nvPr>
        </p:nvSpPr>
        <p:spPr>
          <a:xfrm>
            <a:off x="8737600" y="6356351"/>
            <a:ext cx="2844800" cy="365125"/>
          </a:xfrm>
        </p:spPr>
        <p:txBody>
          <a:bodyPr/>
          <a:lstStyle>
            <a:lvl1pPr>
              <a:defRPr baseline="0">
                <a:solidFill>
                  <a:schemeClr val="bg1"/>
                </a:solidFill>
              </a:defRPr>
            </a:lvl1pPr>
          </a:lstStyle>
          <a:p>
            <a:fld id="{8E002BF4-BBF3-4639-B0BE-64A04A870BC8}" type="slidenum">
              <a:rPr lang="es-MX" smtClean="0">
                <a:solidFill>
                  <a:srgbClr val="FFFFFF"/>
                </a:solidFill>
              </a:rPr>
              <a:pPr/>
              <a:t>‹Nº›</a:t>
            </a:fld>
            <a:endParaRPr lang="es-MX" dirty="0">
              <a:solidFill>
                <a:srgbClr val="FFFFFF"/>
              </a:solidFill>
            </a:endParaRPr>
          </a:p>
        </p:txBody>
      </p:sp>
    </p:spTree>
    <p:extLst>
      <p:ext uri="{BB962C8B-B14F-4D97-AF65-F5344CB8AC3E}">
        <p14:creationId xmlns:p14="http://schemas.microsoft.com/office/powerpoint/2010/main" val="16842731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s-MX"/>
          </a:p>
        </p:txBody>
      </p:sp>
      <p:sp>
        <p:nvSpPr>
          <p:cNvPr id="4" name="3 Marcador de texto"/>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10" name="4 Marcador de pie de página"/>
          <p:cNvSpPr>
            <a:spLocks noGrp="1"/>
          </p:cNvSpPr>
          <p:nvPr>
            <p:ph type="ftr" sz="quarter" idx="11"/>
          </p:nvPr>
        </p:nvSpPr>
        <p:spPr>
          <a:xfrm>
            <a:off x="4165600" y="6356351"/>
            <a:ext cx="3860800" cy="365125"/>
          </a:xfrm>
        </p:spPr>
        <p:txBody>
          <a:bodyPr/>
          <a:lstStyle>
            <a:lvl1pPr>
              <a:defRPr>
                <a:solidFill>
                  <a:schemeClr val="bg1">
                    <a:lumMod val="85000"/>
                  </a:schemeClr>
                </a:solidFill>
              </a:defRPr>
            </a:lvl1pPr>
          </a:lstStyle>
          <a:p>
            <a:endParaRPr lang="es-MX" dirty="0">
              <a:solidFill>
                <a:srgbClr val="FFFFFF">
                  <a:lumMod val="85000"/>
                </a:srgbClr>
              </a:solidFill>
            </a:endParaRPr>
          </a:p>
        </p:txBody>
      </p:sp>
      <p:pic>
        <p:nvPicPr>
          <p:cNvPr id="11" name="10 Imagen"/>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347" y="6418599"/>
            <a:ext cx="12157263" cy="306869"/>
          </a:xfrm>
          <a:prstGeom prst="rect">
            <a:avLst/>
          </a:prstGeom>
        </p:spPr>
      </p:pic>
      <p:sp>
        <p:nvSpPr>
          <p:cNvPr id="9" name="5 Marcador de número de diapositiva"/>
          <p:cNvSpPr>
            <a:spLocks noGrp="1"/>
          </p:cNvSpPr>
          <p:nvPr>
            <p:ph type="sldNum" sz="quarter" idx="12"/>
          </p:nvPr>
        </p:nvSpPr>
        <p:spPr>
          <a:xfrm>
            <a:off x="8737600" y="6356351"/>
            <a:ext cx="2844800" cy="365125"/>
          </a:xfrm>
        </p:spPr>
        <p:txBody>
          <a:bodyPr/>
          <a:lstStyle>
            <a:lvl1pPr>
              <a:defRPr baseline="0">
                <a:solidFill>
                  <a:schemeClr val="bg1"/>
                </a:solidFill>
              </a:defRPr>
            </a:lvl1pPr>
          </a:lstStyle>
          <a:p>
            <a:fld id="{8E002BF4-BBF3-4639-B0BE-64A04A870BC8}" type="slidenum">
              <a:rPr lang="es-MX" smtClean="0">
                <a:solidFill>
                  <a:srgbClr val="FFFFFF"/>
                </a:solidFill>
              </a:rPr>
              <a:pPr/>
              <a:t>‹Nº›</a:t>
            </a:fld>
            <a:endParaRPr lang="es-MX" dirty="0">
              <a:solidFill>
                <a:srgbClr val="FFFFFF"/>
              </a:solidFill>
            </a:endParaRPr>
          </a:p>
        </p:txBody>
      </p:sp>
    </p:spTree>
    <p:extLst>
      <p:ext uri="{BB962C8B-B14F-4D97-AF65-F5344CB8AC3E}">
        <p14:creationId xmlns:p14="http://schemas.microsoft.com/office/powerpoint/2010/main" val="841184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9" name="4 Marcador de pie de página"/>
          <p:cNvSpPr>
            <a:spLocks noGrp="1"/>
          </p:cNvSpPr>
          <p:nvPr>
            <p:ph type="ftr" sz="quarter" idx="11"/>
          </p:nvPr>
        </p:nvSpPr>
        <p:spPr>
          <a:xfrm>
            <a:off x="4165600" y="6356351"/>
            <a:ext cx="3860800" cy="365125"/>
          </a:xfrm>
        </p:spPr>
        <p:txBody>
          <a:bodyPr/>
          <a:lstStyle>
            <a:lvl1pPr>
              <a:defRPr>
                <a:solidFill>
                  <a:schemeClr val="bg1">
                    <a:lumMod val="85000"/>
                  </a:schemeClr>
                </a:solidFill>
              </a:defRPr>
            </a:lvl1pPr>
          </a:lstStyle>
          <a:p>
            <a:endParaRPr lang="es-MX" dirty="0">
              <a:solidFill>
                <a:srgbClr val="FFFFFF">
                  <a:lumMod val="85000"/>
                </a:srgbClr>
              </a:solidFill>
            </a:endParaRPr>
          </a:p>
        </p:txBody>
      </p:sp>
      <p:pic>
        <p:nvPicPr>
          <p:cNvPr id="10" name="9 Imagen"/>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347" y="6418599"/>
            <a:ext cx="12157263" cy="306869"/>
          </a:xfrm>
          <a:prstGeom prst="rect">
            <a:avLst/>
          </a:prstGeom>
        </p:spPr>
      </p:pic>
      <p:sp>
        <p:nvSpPr>
          <p:cNvPr id="8" name="5 Marcador de número de diapositiva"/>
          <p:cNvSpPr>
            <a:spLocks noGrp="1"/>
          </p:cNvSpPr>
          <p:nvPr>
            <p:ph type="sldNum" sz="quarter" idx="12"/>
          </p:nvPr>
        </p:nvSpPr>
        <p:spPr>
          <a:xfrm>
            <a:off x="8737600" y="6356351"/>
            <a:ext cx="2844800" cy="365125"/>
          </a:xfrm>
        </p:spPr>
        <p:txBody>
          <a:bodyPr/>
          <a:lstStyle>
            <a:lvl1pPr>
              <a:defRPr baseline="0">
                <a:solidFill>
                  <a:schemeClr val="bg1"/>
                </a:solidFill>
              </a:defRPr>
            </a:lvl1pPr>
          </a:lstStyle>
          <a:p>
            <a:fld id="{8E002BF4-BBF3-4639-B0BE-64A04A870BC8}" type="slidenum">
              <a:rPr lang="es-MX" smtClean="0">
                <a:solidFill>
                  <a:srgbClr val="FFFFFF"/>
                </a:solidFill>
              </a:rPr>
              <a:pPr/>
              <a:t>‹Nº›</a:t>
            </a:fld>
            <a:endParaRPr lang="es-MX" dirty="0">
              <a:solidFill>
                <a:srgbClr val="FFFFFF"/>
              </a:solidFill>
            </a:endParaRPr>
          </a:p>
        </p:txBody>
      </p:sp>
    </p:spTree>
    <p:extLst>
      <p:ext uri="{BB962C8B-B14F-4D97-AF65-F5344CB8AC3E}">
        <p14:creationId xmlns:p14="http://schemas.microsoft.com/office/powerpoint/2010/main" val="18203345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595808" y="-27384"/>
            <a:ext cx="10972800" cy="936104"/>
          </a:xfrm>
          <a:prstGeom prst="rect">
            <a:avLst/>
          </a:prstGeom>
        </p:spPr>
        <p:txBody>
          <a:bodyPr vert="horz" lIns="91440" tIns="45720" rIns="91440" bIns="45720" rtlCol="0" anchor="ctr">
            <a:noAutofit/>
          </a:bodyPr>
          <a:lstStyle/>
          <a:p>
            <a:r>
              <a:rPr lang="es-ES" dirty="0"/>
              <a:t>Banxico-NEC-azul</a:t>
            </a:r>
            <a:endParaRPr lang="es-MX" dirty="0"/>
          </a:p>
        </p:txBody>
      </p:sp>
      <p:sp>
        <p:nvSpPr>
          <p:cNvPr id="3" name="2 Marcador de texto"/>
          <p:cNvSpPr>
            <a:spLocks noGrp="1"/>
          </p:cNvSpPr>
          <p:nvPr>
            <p:ph type="body" idx="1"/>
          </p:nvPr>
        </p:nvSpPr>
        <p:spPr>
          <a:xfrm>
            <a:off x="609600" y="1268760"/>
            <a:ext cx="10972800" cy="4857403"/>
          </a:xfrm>
          <a:prstGeom prst="rect">
            <a:avLst/>
          </a:prstGeom>
        </p:spPr>
        <p:txBody>
          <a:bodyPr vert="horz" lIns="91440" tIns="45720" rIns="91440" bIns="45720" rtlCol="0">
            <a:normAutofit/>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MX" dirty="0"/>
          </a:p>
        </p:txBody>
      </p:sp>
      <p:sp>
        <p:nvSpPr>
          <p:cNvPr id="4" name="3 Marcador de fecha"/>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F125D1-2017-4DCB-9797-A7201F4212F9}" type="datetime1">
              <a:rPr lang="es-MX" smtClean="0">
                <a:solidFill>
                  <a:srgbClr val="182B47">
                    <a:tint val="75000"/>
                  </a:srgbClr>
                </a:solidFill>
              </a:rPr>
              <a:pPr/>
              <a:t>02/12/2024</a:t>
            </a:fld>
            <a:endParaRPr lang="es-MX">
              <a:solidFill>
                <a:srgbClr val="182B47">
                  <a:tint val="75000"/>
                </a:srgbClr>
              </a:solidFill>
            </a:endParaRPr>
          </a:p>
        </p:txBody>
      </p:sp>
      <p:sp>
        <p:nvSpPr>
          <p:cNvPr id="5" name="4 Marcador de pie de página"/>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baseline="0">
                <a:solidFill>
                  <a:schemeClr val="bg1">
                    <a:lumMod val="50000"/>
                  </a:schemeClr>
                </a:solidFill>
                <a:latin typeface="Calibri" pitchFamily="34" charset="0"/>
              </a:defRPr>
            </a:lvl1pPr>
          </a:lstStyle>
          <a:p>
            <a:endParaRPr lang="es-MX" dirty="0">
              <a:solidFill>
                <a:srgbClr val="FFFFFF">
                  <a:lumMod val="50000"/>
                </a:srgbClr>
              </a:solidFill>
            </a:endParaRPr>
          </a:p>
        </p:txBody>
      </p:sp>
      <p:sp>
        <p:nvSpPr>
          <p:cNvPr id="6" name="5 Marcador de número de diapositiva"/>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002BF4-BBF3-4639-B0BE-64A04A870BC8}" type="slidenum">
              <a:rPr lang="es-MX" smtClean="0">
                <a:solidFill>
                  <a:srgbClr val="182B47">
                    <a:tint val="75000"/>
                  </a:srgbClr>
                </a:solidFill>
              </a:rPr>
              <a:pPr/>
              <a:t>‹Nº›</a:t>
            </a:fld>
            <a:endParaRPr lang="es-MX">
              <a:solidFill>
                <a:srgbClr val="182B47">
                  <a:tint val="75000"/>
                </a:srgbClr>
              </a:solidFill>
            </a:endParaRPr>
          </a:p>
        </p:txBody>
      </p:sp>
    </p:spTree>
    <p:extLst>
      <p:ext uri="{BB962C8B-B14F-4D97-AF65-F5344CB8AC3E}">
        <p14:creationId xmlns:p14="http://schemas.microsoft.com/office/powerpoint/2010/main" val="31591695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Lst>
  <p:hf hdr="0" dt="0"/>
  <p:txStyles>
    <p:titleStyle>
      <a:lvl1pPr algn="ctr" defTabSz="914400" rtl="0" eaLnBrk="1" latinLnBrk="0" hangingPunct="1">
        <a:spcBef>
          <a:spcPct val="0"/>
        </a:spcBef>
        <a:buNone/>
        <a:defRPr sz="2800" b="1" kern="1200">
          <a:solidFill>
            <a:srgbClr val="6D3A77"/>
          </a:solidFill>
          <a:latin typeface="+mj-lt"/>
          <a:ea typeface="+mj-ea"/>
          <a:cs typeface="+mj-cs"/>
        </a:defRPr>
      </a:lvl1pPr>
    </p:titleStyle>
    <p:bodyStyle>
      <a:lvl1pPr marL="342900" indent="-342900" algn="l" defTabSz="914400" rtl="0" eaLnBrk="1" latinLnBrk="0" hangingPunct="1">
        <a:spcBef>
          <a:spcPct val="20000"/>
        </a:spcBef>
        <a:buClr>
          <a:schemeClr val="accent4"/>
        </a:buClr>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Clr>
          <a:schemeClr val="accent1"/>
        </a:buClr>
        <a:buSzPct val="50000"/>
        <a:buFont typeface="Wingdings" pitchFamily="2" charset="2"/>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chemeClr val="accent1"/>
        </a:buClr>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chemeClr val="accent1"/>
        </a:buClr>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chemeClr val="accent1"/>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1.png"/><Relationship Id="rId5" Type="http://schemas.microsoft.com/office/2007/relationships/hdphoto" Target="../media/hdphoto2.wdp"/><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43.png"/></Relationships>
</file>

<file path=ppt/slides/_rels/slide22.xml.rels><?xml version="1.0" encoding="UTF-8" standalone="yes"?>
<Relationships xmlns="http://schemas.openxmlformats.org/package/2006/relationships"><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image" Target="../media/image44.png"/><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5" Type="http://schemas.openxmlformats.org/officeDocument/2006/relationships/image" Target="../media/image53.png"/><Relationship Id="rId4" Type="http://schemas.openxmlformats.org/officeDocument/2006/relationships/image" Target="../media/image52.png"/></Relationships>
</file>

<file path=ppt/slides/_rels/slide2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2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32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330.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5854634" y="5249449"/>
            <a:ext cx="3985578" cy="369332"/>
          </a:xfrm>
          <a:prstGeom prst="rect">
            <a:avLst/>
          </a:prstGeom>
          <a:noFill/>
        </p:spPr>
        <p:txBody>
          <a:bodyPr wrap="none" rtlCol="0">
            <a:spAutoFit/>
          </a:bodyPr>
          <a:lstStyle/>
          <a:p>
            <a:r>
              <a:rPr lang="en-US" dirty="0">
                <a:solidFill>
                  <a:schemeClr val="bg1"/>
                </a:solidFill>
              </a:rPr>
              <a:t>María-Fernanda López and Calixto López</a:t>
            </a:r>
          </a:p>
        </p:txBody>
      </p:sp>
      <p:sp>
        <p:nvSpPr>
          <p:cNvPr id="3" name="CuadroTexto 2"/>
          <p:cNvSpPr txBox="1"/>
          <p:nvPr/>
        </p:nvSpPr>
        <p:spPr>
          <a:xfrm>
            <a:off x="60586" y="4603118"/>
            <a:ext cx="9767077" cy="830997"/>
          </a:xfrm>
          <a:prstGeom prst="rect">
            <a:avLst/>
          </a:prstGeom>
          <a:noFill/>
        </p:spPr>
        <p:txBody>
          <a:bodyPr wrap="square" rtlCol="0">
            <a:spAutoFit/>
          </a:bodyPr>
          <a:lstStyle/>
          <a:p>
            <a:r>
              <a:rPr lang="en-US" sz="2400" dirty="0">
                <a:solidFill>
                  <a:schemeClr val="bg1"/>
                </a:solidFill>
              </a:rPr>
              <a:t>Impact of Physical Climatic Shocks on the Conditions for Granting Mortgage Loans in Mexico</a:t>
            </a:r>
          </a:p>
        </p:txBody>
      </p:sp>
    </p:spTree>
    <p:extLst>
      <p:ext uri="{BB962C8B-B14F-4D97-AF65-F5344CB8AC3E}">
        <p14:creationId xmlns:p14="http://schemas.microsoft.com/office/powerpoint/2010/main" val="12411521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B4D0E762-5C70-41A3-95F4-C89604F893F9}"/>
              </a:ext>
            </a:extLst>
          </p:cNvPr>
          <p:cNvSpPr>
            <a:spLocks noGrp="1"/>
          </p:cNvSpPr>
          <p:nvPr>
            <p:ph type="title"/>
          </p:nvPr>
        </p:nvSpPr>
        <p:spPr/>
        <p:txBody>
          <a:bodyPr/>
          <a:lstStyle/>
          <a:p>
            <a:r>
              <a:rPr lang="en-US" dirty="0"/>
              <a:t>Data I: Climate shocks to analyze</a:t>
            </a:r>
          </a:p>
        </p:txBody>
      </p:sp>
      <p:sp>
        <p:nvSpPr>
          <p:cNvPr id="5" name="Marcador de número de diapositiva 4">
            <a:extLst>
              <a:ext uri="{FF2B5EF4-FFF2-40B4-BE49-F238E27FC236}">
                <a16:creationId xmlns:a16="http://schemas.microsoft.com/office/drawing/2014/main" id="{EBC38EBE-DE74-49D5-BE28-F5D195306BA0}"/>
              </a:ext>
            </a:extLst>
          </p:cNvPr>
          <p:cNvSpPr>
            <a:spLocks noGrp="1"/>
          </p:cNvSpPr>
          <p:nvPr>
            <p:ph type="sldNum" sz="quarter" idx="12"/>
          </p:nvPr>
        </p:nvSpPr>
        <p:spPr/>
        <p:txBody>
          <a:bodyPr/>
          <a:lstStyle/>
          <a:p>
            <a:fld id="{8E002BF4-BBF3-4639-B0BE-64A04A870BC8}" type="slidenum">
              <a:rPr lang="es-MX" smtClean="0">
                <a:solidFill>
                  <a:srgbClr val="FFFFFF"/>
                </a:solidFill>
              </a:rPr>
              <a:pPr/>
              <a:t>10</a:t>
            </a:fld>
            <a:endParaRPr lang="es-MX" dirty="0">
              <a:solidFill>
                <a:srgbClr val="FFFFFF"/>
              </a:solidFill>
            </a:endParaRPr>
          </a:p>
        </p:txBody>
      </p:sp>
      <p:sp>
        <p:nvSpPr>
          <p:cNvPr id="9" name="Marcador de pie de página 2">
            <a:extLst>
              <a:ext uri="{FF2B5EF4-FFF2-40B4-BE49-F238E27FC236}">
                <a16:creationId xmlns:a16="http://schemas.microsoft.com/office/drawing/2014/main" id="{C6D9705E-190A-4A7E-BADE-F44C6AE1714F}"/>
              </a:ext>
            </a:extLst>
          </p:cNvPr>
          <p:cNvSpPr txBox="1">
            <a:spLocks/>
          </p:cNvSpPr>
          <p:nvPr/>
        </p:nvSpPr>
        <p:spPr>
          <a:xfrm>
            <a:off x="2759979" y="6465926"/>
            <a:ext cx="6291742" cy="365125"/>
          </a:xfrm>
          <a:prstGeom prst="rect">
            <a:avLst/>
          </a:prstGeom>
        </p:spPr>
        <p:txBody>
          <a:bodyPr vert="horz" lIns="91440" tIns="45720" rIns="91440" bIns="45720" rtlCol="0" anchor="ctr"/>
          <a:lstStyle>
            <a:defPPr>
              <a:defRPr lang="es-MX"/>
            </a:defPPr>
            <a:lvl1pPr marL="0" algn="ctr" defTabSz="914400" rtl="0" eaLnBrk="1" latinLnBrk="0" hangingPunct="1">
              <a:defRPr sz="1200" kern="1200" baseline="0">
                <a:solidFill>
                  <a:schemeClr val="bg1">
                    <a:lumMod val="85000"/>
                  </a:schemeClr>
                </a:solidFill>
                <a:latin typeface="Calibri"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solidFill>
                  <a:schemeClr val="bg1"/>
                </a:solidFill>
              </a:rPr>
              <a:t>Impact of Physical Climatic Shocks on the Conditions for Granting Mortgage Loans in Mexico</a:t>
            </a:r>
          </a:p>
          <a:p>
            <a:endParaRPr lang="es-MX" dirty="0">
              <a:solidFill>
                <a:srgbClr val="FFFFFF">
                  <a:lumMod val="85000"/>
                </a:srgbClr>
              </a:solidFill>
            </a:endParaRPr>
          </a:p>
        </p:txBody>
      </p:sp>
      <p:grpSp>
        <p:nvGrpSpPr>
          <p:cNvPr id="6" name="Grupo 5">
            <a:extLst>
              <a:ext uri="{FF2B5EF4-FFF2-40B4-BE49-F238E27FC236}">
                <a16:creationId xmlns:a16="http://schemas.microsoft.com/office/drawing/2014/main" id="{903AD5AC-37EC-4D98-9F4F-62CD7D2B6F83}"/>
              </a:ext>
            </a:extLst>
          </p:cNvPr>
          <p:cNvGrpSpPr/>
          <p:nvPr/>
        </p:nvGrpSpPr>
        <p:grpSpPr>
          <a:xfrm>
            <a:off x="798726" y="922654"/>
            <a:ext cx="3446103" cy="2653420"/>
            <a:chOff x="1009393" y="4052773"/>
            <a:chExt cx="3446103" cy="2653420"/>
          </a:xfrm>
        </p:grpSpPr>
        <p:pic>
          <p:nvPicPr>
            <p:cNvPr id="10" name="Imagen 9">
              <a:extLst>
                <a:ext uri="{FF2B5EF4-FFF2-40B4-BE49-F238E27FC236}">
                  <a16:creationId xmlns:a16="http://schemas.microsoft.com/office/drawing/2014/main" id="{D3DA706B-66DA-4D8B-BE1A-A325AA9BD0D3}"/>
                </a:ext>
              </a:extLst>
            </p:cNvPr>
            <p:cNvPicPr>
              <a:picLocks noChangeAspect="1"/>
            </p:cNvPicPr>
            <p:nvPr/>
          </p:nvPicPr>
          <p:blipFill rotWithShape="1">
            <a:blip r:embed="rId2" cstate="print">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rcRect r="22583"/>
            <a:stretch/>
          </p:blipFill>
          <p:spPr>
            <a:xfrm>
              <a:off x="1009393" y="4052773"/>
              <a:ext cx="3446103" cy="2284088"/>
            </a:xfrm>
            <a:prstGeom prst="rect">
              <a:avLst/>
            </a:prstGeom>
          </p:spPr>
        </p:pic>
        <p:sp>
          <p:nvSpPr>
            <p:cNvPr id="11" name="CuadroTexto 10">
              <a:extLst>
                <a:ext uri="{FF2B5EF4-FFF2-40B4-BE49-F238E27FC236}">
                  <a16:creationId xmlns:a16="http://schemas.microsoft.com/office/drawing/2014/main" id="{905460A4-D275-4EA0-983B-7B7B137486A0}"/>
                </a:ext>
              </a:extLst>
            </p:cNvPr>
            <p:cNvSpPr txBox="1"/>
            <p:nvPr/>
          </p:nvSpPr>
          <p:spPr>
            <a:xfrm>
              <a:off x="1619250" y="6336861"/>
              <a:ext cx="2419350" cy="369332"/>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Hurricane “Alex”</a:t>
              </a:r>
            </a:p>
          </p:txBody>
        </p:sp>
      </p:grpSp>
      <p:grpSp>
        <p:nvGrpSpPr>
          <p:cNvPr id="12" name="Grupo 11">
            <a:extLst>
              <a:ext uri="{FF2B5EF4-FFF2-40B4-BE49-F238E27FC236}">
                <a16:creationId xmlns:a16="http://schemas.microsoft.com/office/drawing/2014/main" id="{3CFC40E7-8EFD-4D78-BB50-451A792B650B}"/>
              </a:ext>
            </a:extLst>
          </p:cNvPr>
          <p:cNvGrpSpPr/>
          <p:nvPr/>
        </p:nvGrpSpPr>
        <p:grpSpPr>
          <a:xfrm>
            <a:off x="4585225" y="922764"/>
            <a:ext cx="3446103" cy="2653200"/>
            <a:chOff x="4935535" y="2748789"/>
            <a:chExt cx="3446103" cy="2630694"/>
          </a:xfrm>
        </p:grpSpPr>
        <p:pic>
          <p:nvPicPr>
            <p:cNvPr id="13" name="Imagen 12">
              <a:extLst>
                <a:ext uri="{FF2B5EF4-FFF2-40B4-BE49-F238E27FC236}">
                  <a16:creationId xmlns:a16="http://schemas.microsoft.com/office/drawing/2014/main" id="{874D89B6-010B-4F7F-AC2A-F3BCE25BBE61}"/>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rightnessContrast contrast="-40000"/>
                      </a14:imgEffect>
                    </a14:imgLayer>
                  </a14:imgProps>
                </a:ext>
                <a:ext uri="{28A0092B-C50C-407E-A947-70E740481C1C}">
                  <a14:useLocalDpi xmlns:a14="http://schemas.microsoft.com/office/drawing/2010/main" val="0"/>
                </a:ext>
              </a:extLst>
            </a:blip>
            <a:srcRect r="24043"/>
            <a:stretch/>
          </p:blipFill>
          <p:spPr>
            <a:xfrm>
              <a:off x="4935535" y="2748789"/>
              <a:ext cx="3446103" cy="2261362"/>
            </a:xfrm>
            <a:prstGeom prst="rect">
              <a:avLst/>
            </a:prstGeom>
          </p:spPr>
        </p:pic>
        <p:sp>
          <p:nvSpPr>
            <p:cNvPr id="14" name="CuadroTexto 13">
              <a:extLst>
                <a:ext uri="{FF2B5EF4-FFF2-40B4-BE49-F238E27FC236}">
                  <a16:creationId xmlns:a16="http://schemas.microsoft.com/office/drawing/2014/main" id="{727ACC88-B017-4CE2-97AA-534B2E59E4A9}"/>
                </a:ext>
              </a:extLst>
            </p:cNvPr>
            <p:cNvSpPr txBox="1"/>
            <p:nvPr/>
          </p:nvSpPr>
          <p:spPr>
            <a:xfrm>
              <a:off x="5292896" y="5010151"/>
              <a:ext cx="2776591"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San Luis Potosí Drought</a:t>
              </a:r>
            </a:p>
          </p:txBody>
        </p:sp>
      </p:grpSp>
      <p:grpSp>
        <p:nvGrpSpPr>
          <p:cNvPr id="15" name="Grupo 14">
            <a:extLst>
              <a:ext uri="{FF2B5EF4-FFF2-40B4-BE49-F238E27FC236}">
                <a16:creationId xmlns:a16="http://schemas.microsoft.com/office/drawing/2014/main" id="{9DF70C63-0484-4765-80D3-56BC06EB5E53}"/>
              </a:ext>
            </a:extLst>
          </p:cNvPr>
          <p:cNvGrpSpPr/>
          <p:nvPr/>
        </p:nvGrpSpPr>
        <p:grpSpPr>
          <a:xfrm>
            <a:off x="8416934" y="908720"/>
            <a:ext cx="2957459" cy="2653200"/>
            <a:chOff x="8472541" y="2057400"/>
            <a:chExt cx="2957459" cy="2355423"/>
          </a:xfrm>
        </p:grpSpPr>
        <p:pic>
          <p:nvPicPr>
            <p:cNvPr id="16" name="Imagen 15">
              <a:extLst>
                <a:ext uri="{FF2B5EF4-FFF2-40B4-BE49-F238E27FC236}">
                  <a16:creationId xmlns:a16="http://schemas.microsoft.com/office/drawing/2014/main" id="{ACA45097-C0EA-4A9A-A0D7-E8C4310FB7B3}"/>
                </a:ext>
              </a:extLst>
            </p:cNvPr>
            <p:cNvPicPr>
              <a:picLocks noChangeAspect="1"/>
            </p:cNvPicPr>
            <p:nvPr/>
          </p:nvPicPr>
          <p:blipFill rotWithShape="1">
            <a:blip r:embed="rId6" cstate="print">
              <a:extLst>
                <a:ext uri="{BEBA8EAE-BF5A-486C-A8C5-ECC9F3942E4B}">
                  <a14:imgProps xmlns:a14="http://schemas.microsoft.com/office/drawing/2010/main">
                    <a14:imgLayer r:embed="rId7">
                      <a14:imgEffect>
                        <a14:brightnessContrast contrast="-40000"/>
                      </a14:imgEffect>
                    </a14:imgLayer>
                  </a14:imgProps>
                </a:ext>
                <a:ext uri="{28A0092B-C50C-407E-A947-70E740481C1C}">
                  <a14:useLocalDpi xmlns:a14="http://schemas.microsoft.com/office/drawing/2010/main" val="0"/>
                </a:ext>
              </a:extLst>
            </a:blip>
            <a:srcRect r="28192"/>
            <a:stretch/>
          </p:blipFill>
          <p:spPr>
            <a:xfrm>
              <a:off x="8472541" y="2057400"/>
              <a:ext cx="2957459" cy="1961207"/>
            </a:xfrm>
            <a:prstGeom prst="rect">
              <a:avLst/>
            </a:prstGeom>
          </p:spPr>
        </p:pic>
        <p:sp>
          <p:nvSpPr>
            <p:cNvPr id="17" name="CuadroTexto 16">
              <a:extLst>
                <a:ext uri="{FF2B5EF4-FFF2-40B4-BE49-F238E27FC236}">
                  <a16:creationId xmlns:a16="http://schemas.microsoft.com/office/drawing/2014/main" id="{A118AFD5-8B0A-45CF-BC1E-6A3E32564C31}"/>
                </a:ext>
              </a:extLst>
            </p:cNvPr>
            <p:cNvSpPr txBox="1"/>
            <p:nvPr/>
          </p:nvSpPr>
          <p:spPr>
            <a:xfrm>
              <a:off x="8753732" y="4043491"/>
              <a:ext cx="2419350" cy="369332"/>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Hurricane “Otis”</a:t>
              </a:r>
            </a:p>
          </p:txBody>
        </p:sp>
      </p:grpSp>
      <p:sp>
        <p:nvSpPr>
          <p:cNvPr id="3" name="CuadroTexto 2">
            <a:extLst>
              <a:ext uri="{FF2B5EF4-FFF2-40B4-BE49-F238E27FC236}">
                <a16:creationId xmlns:a16="http://schemas.microsoft.com/office/drawing/2014/main" id="{C1CACE8A-71BE-4A32-9CA5-5A1DAB37CB1D}"/>
              </a:ext>
            </a:extLst>
          </p:cNvPr>
          <p:cNvSpPr txBox="1"/>
          <p:nvPr/>
        </p:nvSpPr>
        <p:spPr>
          <a:xfrm>
            <a:off x="821889" y="4406089"/>
            <a:ext cx="3592738" cy="1384995"/>
          </a:xfrm>
          <a:prstGeom prst="rect">
            <a:avLst/>
          </a:prstGeom>
          <a:noFill/>
        </p:spPr>
        <p:txBody>
          <a:bodyPr wrap="square" rtlCol="0">
            <a:spAutoFit/>
          </a:bodyPr>
          <a:lstStyle/>
          <a:p>
            <a:pPr marL="285750" indent="-285750" algn="just">
              <a:buFont typeface="Arial" panose="020B0604020202020204" pitchFamily="34" charset="0"/>
              <a:buChar char="•"/>
            </a:pPr>
            <a:r>
              <a:rPr lang="en-US" sz="1400" dirty="0"/>
              <a:t>A Category II hurricane on the Saffir-Simpson scale. (maximum winds of 195 km/h) </a:t>
            </a:r>
          </a:p>
          <a:p>
            <a:pPr marL="285750" indent="-285750" algn="just">
              <a:buFont typeface="Arial" panose="020B0604020202020204" pitchFamily="34" charset="0"/>
              <a:buChar char="•"/>
            </a:pPr>
            <a:r>
              <a:rPr lang="en-US" sz="1400" dirty="0"/>
              <a:t>Estimated economic impact of approximately $25 billion pesos ($1.21 billion USD).</a:t>
            </a:r>
            <a:endParaRPr lang="es-MX" sz="1400" dirty="0"/>
          </a:p>
        </p:txBody>
      </p:sp>
      <p:sp>
        <p:nvSpPr>
          <p:cNvPr id="18" name="Rectángulo: una sola esquina cortada 17">
            <a:extLst>
              <a:ext uri="{FF2B5EF4-FFF2-40B4-BE49-F238E27FC236}">
                <a16:creationId xmlns:a16="http://schemas.microsoft.com/office/drawing/2014/main" id="{A9C27D4B-9CCA-400F-8807-9B69EAD41256}"/>
              </a:ext>
            </a:extLst>
          </p:cNvPr>
          <p:cNvSpPr/>
          <p:nvPr/>
        </p:nvSpPr>
        <p:spPr>
          <a:xfrm>
            <a:off x="1535185" y="3791824"/>
            <a:ext cx="2292748" cy="369332"/>
          </a:xfrm>
          <a:prstGeom prst="snip1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s-MX" dirty="0"/>
              <a:t>June 2010</a:t>
            </a:r>
          </a:p>
        </p:txBody>
      </p:sp>
      <p:sp>
        <p:nvSpPr>
          <p:cNvPr id="19" name="CuadroTexto 18">
            <a:extLst>
              <a:ext uri="{FF2B5EF4-FFF2-40B4-BE49-F238E27FC236}">
                <a16:creationId xmlns:a16="http://schemas.microsoft.com/office/drawing/2014/main" id="{79168DF3-68D5-4091-8E84-7F2259D83CC6}"/>
              </a:ext>
            </a:extLst>
          </p:cNvPr>
          <p:cNvSpPr txBox="1"/>
          <p:nvPr/>
        </p:nvSpPr>
        <p:spPr>
          <a:xfrm>
            <a:off x="4585225" y="4618612"/>
            <a:ext cx="3592738" cy="1169551"/>
          </a:xfrm>
          <a:prstGeom prst="rect">
            <a:avLst/>
          </a:prstGeom>
          <a:noFill/>
        </p:spPr>
        <p:txBody>
          <a:bodyPr wrap="square" rtlCol="0">
            <a:spAutoFit/>
          </a:bodyPr>
          <a:lstStyle/>
          <a:p>
            <a:pPr marL="285750" indent="-285750" algn="just">
              <a:buFont typeface="Arial" panose="020B0604020202020204" pitchFamily="34" charset="0"/>
              <a:buChar char="•"/>
            </a:pPr>
            <a:r>
              <a:rPr lang="en-US" sz="1400" dirty="0"/>
              <a:t>A Category D2 (severe) drought that lasted six months. </a:t>
            </a:r>
          </a:p>
          <a:p>
            <a:pPr marL="285750" indent="-285750" algn="just">
              <a:buFont typeface="Arial" panose="020B0604020202020204" pitchFamily="34" charset="0"/>
              <a:buChar char="•"/>
            </a:pPr>
            <a:r>
              <a:rPr lang="en-US" sz="1400" dirty="0"/>
              <a:t>Estimated economic impact was approximately $1.5 billion pesos ($72.6 million USD).</a:t>
            </a:r>
            <a:endParaRPr lang="es-MX" sz="1400" dirty="0"/>
          </a:p>
        </p:txBody>
      </p:sp>
      <p:sp>
        <p:nvSpPr>
          <p:cNvPr id="20" name="Rectángulo: una sola esquina cortada 19">
            <a:extLst>
              <a:ext uri="{FF2B5EF4-FFF2-40B4-BE49-F238E27FC236}">
                <a16:creationId xmlns:a16="http://schemas.microsoft.com/office/drawing/2014/main" id="{163B795D-DB61-4189-BD59-361DFCBF49A8}"/>
              </a:ext>
            </a:extLst>
          </p:cNvPr>
          <p:cNvSpPr/>
          <p:nvPr/>
        </p:nvSpPr>
        <p:spPr>
          <a:xfrm>
            <a:off x="5235220" y="3791824"/>
            <a:ext cx="2292748" cy="369332"/>
          </a:xfrm>
          <a:prstGeom prst="snip1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800" dirty="0"/>
              <a:t>January</a:t>
            </a:r>
            <a:r>
              <a:rPr lang="en-US" dirty="0"/>
              <a:t>-</a:t>
            </a:r>
            <a:r>
              <a:rPr lang="en-US" sz="1800" dirty="0"/>
              <a:t>June 2019</a:t>
            </a:r>
            <a:endParaRPr lang="es-MX" dirty="0"/>
          </a:p>
        </p:txBody>
      </p:sp>
      <p:sp>
        <p:nvSpPr>
          <p:cNvPr id="21" name="CuadroTexto 20">
            <a:extLst>
              <a:ext uri="{FF2B5EF4-FFF2-40B4-BE49-F238E27FC236}">
                <a16:creationId xmlns:a16="http://schemas.microsoft.com/office/drawing/2014/main" id="{2AC9E260-BB46-4D29-8789-0984C4E13EAC}"/>
              </a:ext>
            </a:extLst>
          </p:cNvPr>
          <p:cNvSpPr txBox="1"/>
          <p:nvPr/>
        </p:nvSpPr>
        <p:spPr>
          <a:xfrm>
            <a:off x="8323053" y="4407487"/>
            <a:ext cx="3592738" cy="1384995"/>
          </a:xfrm>
          <a:prstGeom prst="rect">
            <a:avLst/>
          </a:prstGeom>
          <a:noFill/>
        </p:spPr>
        <p:txBody>
          <a:bodyPr wrap="square" rtlCol="0">
            <a:spAutoFit/>
          </a:bodyPr>
          <a:lstStyle/>
          <a:p>
            <a:pPr marL="285750" indent="-285750" algn="just">
              <a:buFont typeface="Arial" panose="020B0604020202020204" pitchFamily="34" charset="0"/>
              <a:buChar char="•"/>
            </a:pPr>
            <a:r>
              <a:rPr lang="en-US" sz="1400" dirty="0"/>
              <a:t>A Category V hurricane on the Saffir-Simpson scale (maximum winds of 330 km/h)</a:t>
            </a:r>
          </a:p>
          <a:p>
            <a:pPr marL="285750" indent="-285750" algn="just">
              <a:buFont typeface="Arial" panose="020B0604020202020204" pitchFamily="34" charset="0"/>
              <a:buChar char="•"/>
            </a:pPr>
            <a:r>
              <a:rPr lang="en-US" sz="1400" dirty="0"/>
              <a:t>Estimated economic impact of approximately $88 billion pesos ($4.26 billion USD).</a:t>
            </a:r>
            <a:endParaRPr lang="es-MX" sz="1400" dirty="0"/>
          </a:p>
        </p:txBody>
      </p:sp>
      <p:sp>
        <p:nvSpPr>
          <p:cNvPr id="22" name="Rectángulo: una sola esquina cortada 21">
            <a:extLst>
              <a:ext uri="{FF2B5EF4-FFF2-40B4-BE49-F238E27FC236}">
                <a16:creationId xmlns:a16="http://schemas.microsoft.com/office/drawing/2014/main" id="{93F69ACB-F0B9-44E6-ADF8-08F6F8DD907F}"/>
              </a:ext>
            </a:extLst>
          </p:cNvPr>
          <p:cNvSpPr/>
          <p:nvPr/>
        </p:nvSpPr>
        <p:spPr>
          <a:xfrm>
            <a:off x="9036349" y="3793222"/>
            <a:ext cx="2292748" cy="369332"/>
          </a:xfrm>
          <a:prstGeom prst="snip1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a:t>October 2023</a:t>
            </a:r>
          </a:p>
        </p:txBody>
      </p:sp>
    </p:spTree>
    <p:extLst>
      <p:ext uri="{BB962C8B-B14F-4D97-AF65-F5344CB8AC3E}">
        <p14:creationId xmlns:p14="http://schemas.microsoft.com/office/powerpoint/2010/main" val="35973252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B4D0E762-5C70-41A3-95F4-C89604F893F9}"/>
              </a:ext>
            </a:extLst>
          </p:cNvPr>
          <p:cNvSpPr>
            <a:spLocks noGrp="1"/>
          </p:cNvSpPr>
          <p:nvPr>
            <p:ph type="title"/>
          </p:nvPr>
        </p:nvSpPr>
        <p:spPr/>
        <p:txBody>
          <a:bodyPr/>
          <a:lstStyle/>
          <a:p>
            <a:r>
              <a:rPr lang="en-US" dirty="0"/>
              <a:t>Data II: Credit Registry Data</a:t>
            </a:r>
          </a:p>
        </p:txBody>
      </p:sp>
      <p:sp>
        <p:nvSpPr>
          <p:cNvPr id="8" name="Marcador de contenido 7">
            <a:extLst>
              <a:ext uri="{FF2B5EF4-FFF2-40B4-BE49-F238E27FC236}">
                <a16:creationId xmlns:a16="http://schemas.microsoft.com/office/drawing/2014/main" id="{C8D497DB-1B6F-4B23-8DD9-6C002BE7807D}"/>
              </a:ext>
            </a:extLst>
          </p:cNvPr>
          <p:cNvSpPr>
            <a:spLocks noGrp="1"/>
          </p:cNvSpPr>
          <p:nvPr>
            <p:ph idx="1"/>
          </p:nvPr>
        </p:nvSpPr>
        <p:spPr/>
        <p:txBody>
          <a:bodyPr anchor="ctr">
            <a:normAutofit/>
          </a:bodyPr>
          <a:lstStyle/>
          <a:p>
            <a:r>
              <a:rPr lang="en-US" dirty="0"/>
              <a:t>Contains loan level information of total mortgage credit granted in the country. </a:t>
            </a:r>
          </a:p>
          <a:p>
            <a:r>
              <a:rPr lang="en-US" dirty="0"/>
              <a:t>Contains loan level granted by </a:t>
            </a:r>
            <a:r>
              <a:rPr lang="en-US" sz="1800" dirty="0"/>
              <a:t>private banks and other financial institutions.</a:t>
            </a:r>
          </a:p>
          <a:p>
            <a:r>
              <a:rPr lang="en-US" dirty="0"/>
              <a:t>Available from July 2009 up to date on a monthly frequency.</a:t>
            </a:r>
          </a:p>
          <a:p>
            <a:r>
              <a:rPr lang="en-US" sz="1800" dirty="0"/>
              <a:t>Contains, among other, the following variables:</a:t>
            </a:r>
          </a:p>
          <a:p>
            <a:pPr lvl="1">
              <a:buClr>
                <a:srgbClr val="674C79"/>
              </a:buClr>
              <a:buFont typeface="Wingdings" panose="05000000000000000000" pitchFamily="2" charset="2"/>
              <a:buChar char="Ø"/>
            </a:pPr>
            <a:r>
              <a:rPr lang="en-US" dirty="0"/>
              <a:t>Unique credit identifier,</a:t>
            </a:r>
          </a:p>
          <a:p>
            <a:pPr lvl="1">
              <a:buClr>
                <a:srgbClr val="674C79"/>
              </a:buClr>
              <a:buFont typeface="Wingdings" panose="05000000000000000000" pitchFamily="2" charset="2"/>
              <a:buChar char="Ø"/>
            </a:pPr>
            <a:r>
              <a:rPr lang="en-US" dirty="0"/>
              <a:t>Federal Taxpayers Registry of the borrower,</a:t>
            </a:r>
          </a:p>
          <a:p>
            <a:pPr lvl="1">
              <a:buClr>
                <a:srgbClr val="674C79"/>
              </a:buClr>
              <a:buFont typeface="Wingdings" panose="05000000000000000000" pitchFamily="2" charset="2"/>
              <a:buChar char="Ø"/>
            </a:pPr>
            <a:r>
              <a:rPr lang="en-US" dirty="0"/>
              <a:t>Municipality and State of Residence of the borrower, </a:t>
            </a:r>
          </a:p>
          <a:p>
            <a:pPr lvl="1">
              <a:buClr>
                <a:srgbClr val="674C79"/>
              </a:buClr>
              <a:buFont typeface="Wingdings" panose="05000000000000000000" pitchFamily="2" charset="2"/>
              <a:buChar char="Ø"/>
            </a:pPr>
            <a:r>
              <a:rPr lang="en-US" dirty="0"/>
              <a:t>Monthly income,</a:t>
            </a:r>
          </a:p>
          <a:p>
            <a:pPr lvl="1">
              <a:buClr>
                <a:srgbClr val="674C79"/>
              </a:buClr>
              <a:buFont typeface="Wingdings" panose="05000000000000000000" pitchFamily="2" charset="2"/>
              <a:buChar char="Ø"/>
            </a:pPr>
            <a:r>
              <a:rPr lang="en-US" dirty="0"/>
              <a:t>Home value,</a:t>
            </a:r>
          </a:p>
          <a:p>
            <a:pPr lvl="1">
              <a:buClr>
                <a:srgbClr val="674C79"/>
              </a:buClr>
              <a:buFont typeface="Wingdings" panose="05000000000000000000" pitchFamily="2" charset="2"/>
              <a:buChar char="Ø"/>
            </a:pPr>
            <a:r>
              <a:rPr lang="en-US" dirty="0"/>
              <a:t>Interest rate,</a:t>
            </a:r>
          </a:p>
          <a:p>
            <a:pPr lvl="1">
              <a:buClr>
                <a:srgbClr val="674C79"/>
              </a:buClr>
              <a:buFont typeface="Wingdings" panose="05000000000000000000" pitchFamily="2" charset="2"/>
              <a:buChar char="Ø"/>
            </a:pPr>
            <a:r>
              <a:rPr lang="en-US" dirty="0"/>
              <a:t>Credit amount,</a:t>
            </a:r>
          </a:p>
          <a:p>
            <a:pPr lvl="1">
              <a:buClr>
                <a:srgbClr val="674C79"/>
              </a:buClr>
              <a:buFont typeface="Wingdings" panose="05000000000000000000" pitchFamily="2" charset="2"/>
              <a:buChar char="Ø"/>
            </a:pPr>
            <a:r>
              <a:rPr lang="en-US" dirty="0"/>
              <a:t>Credit maturity date,</a:t>
            </a:r>
          </a:p>
          <a:p>
            <a:pPr lvl="1">
              <a:buClr>
                <a:srgbClr val="674C79"/>
              </a:buClr>
              <a:buFont typeface="Wingdings" panose="05000000000000000000" pitchFamily="2" charset="2"/>
              <a:buChar char="Ø"/>
            </a:pPr>
            <a:r>
              <a:rPr lang="en-US" dirty="0"/>
              <a:t>Loan Origination Fees,</a:t>
            </a:r>
          </a:p>
          <a:p>
            <a:pPr lvl="1">
              <a:buClr>
                <a:srgbClr val="674C79"/>
              </a:buClr>
              <a:buFont typeface="Wingdings" panose="05000000000000000000" pitchFamily="2" charset="2"/>
              <a:buChar char="Ø"/>
            </a:pPr>
            <a:r>
              <a:rPr lang="en-US" dirty="0"/>
              <a:t>Debt to Income ratio (DTI)</a:t>
            </a:r>
          </a:p>
          <a:p>
            <a:pPr lvl="1">
              <a:buClr>
                <a:srgbClr val="674C79"/>
              </a:buClr>
              <a:buFont typeface="Wingdings" panose="05000000000000000000" pitchFamily="2" charset="2"/>
              <a:buChar char="Ø"/>
            </a:pPr>
            <a:r>
              <a:rPr lang="en-US" dirty="0"/>
              <a:t>Loan to Value ratio (LTV)</a:t>
            </a:r>
          </a:p>
        </p:txBody>
      </p:sp>
      <p:sp>
        <p:nvSpPr>
          <p:cNvPr id="5" name="Marcador de número de diapositiva 4">
            <a:extLst>
              <a:ext uri="{FF2B5EF4-FFF2-40B4-BE49-F238E27FC236}">
                <a16:creationId xmlns:a16="http://schemas.microsoft.com/office/drawing/2014/main" id="{EBC38EBE-DE74-49D5-BE28-F5D195306BA0}"/>
              </a:ext>
            </a:extLst>
          </p:cNvPr>
          <p:cNvSpPr>
            <a:spLocks noGrp="1"/>
          </p:cNvSpPr>
          <p:nvPr>
            <p:ph type="sldNum" sz="quarter" idx="12"/>
          </p:nvPr>
        </p:nvSpPr>
        <p:spPr/>
        <p:txBody>
          <a:bodyPr/>
          <a:lstStyle/>
          <a:p>
            <a:fld id="{8E002BF4-BBF3-4639-B0BE-64A04A870BC8}" type="slidenum">
              <a:rPr lang="es-MX" smtClean="0">
                <a:solidFill>
                  <a:srgbClr val="FFFFFF"/>
                </a:solidFill>
              </a:rPr>
              <a:pPr/>
              <a:t>11</a:t>
            </a:fld>
            <a:endParaRPr lang="es-MX" dirty="0">
              <a:solidFill>
                <a:srgbClr val="FFFFFF"/>
              </a:solidFill>
            </a:endParaRPr>
          </a:p>
        </p:txBody>
      </p:sp>
      <p:sp>
        <p:nvSpPr>
          <p:cNvPr id="9" name="Marcador de pie de página 2">
            <a:extLst>
              <a:ext uri="{FF2B5EF4-FFF2-40B4-BE49-F238E27FC236}">
                <a16:creationId xmlns:a16="http://schemas.microsoft.com/office/drawing/2014/main" id="{C6D9705E-190A-4A7E-BADE-F44C6AE1714F}"/>
              </a:ext>
            </a:extLst>
          </p:cNvPr>
          <p:cNvSpPr txBox="1">
            <a:spLocks/>
          </p:cNvSpPr>
          <p:nvPr/>
        </p:nvSpPr>
        <p:spPr>
          <a:xfrm>
            <a:off x="2759979" y="6465926"/>
            <a:ext cx="6291742" cy="365125"/>
          </a:xfrm>
          <a:prstGeom prst="rect">
            <a:avLst/>
          </a:prstGeom>
        </p:spPr>
        <p:txBody>
          <a:bodyPr vert="horz" lIns="91440" tIns="45720" rIns="91440" bIns="45720" rtlCol="0" anchor="ctr"/>
          <a:lstStyle>
            <a:defPPr>
              <a:defRPr lang="es-MX"/>
            </a:defPPr>
            <a:lvl1pPr marL="0" algn="ctr" defTabSz="914400" rtl="0" eaLnBrk="1" latinLnBrk="0" hangingPunct="1">
              <a:defRPr sz="1200" kern="1200" baseline="0">
                <a:solidFill>
                  <a:schemeClr val="bg1">
                    <a:lumMod val="85000"/>
                  </a:schemeClr>
                </a:solidFill>
                <a:latin typeface="Calibri"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solidFill>
                  <a:schemeClr val="bg1"/>
                </a:solidFill>
              </a:rPr>
              <a:t>Impact of Physical Climatic Shocks on the Conditions for Granting Mortgage Loans in Mexico</a:t>
            </a:r>
          </a:p>
          <a:p>
            <a:endParaRPr lang="es-MX" dirty="0">
              <a:solidFill>
                <a:srgbClr val="FFFFFF">
                  <a:lumMod val="85000"/>
                </a:srgbClr>
              </a:solidFill>
            </a:endParaRPr>
          </a:p>
        </p:txBody>
      </p:sp>
      <p:sp>
        <p:nvSpPr>
          <p:cNvPr id="2" name="Cerrar llave 1">
            <a:extLst>
              <a:ext uri="{FF2B5EF4-FFF2-40B4-BE49-F238E27FC236}">
                <a16:creationId xmlns:a16="http://schemas.microsoft.com/office/drawing/2014/main" id="{50164A62-DBB1-4F77-AC0F-EBAA9D1791BB}"/>
              </a:ext>
            </a:extLst>
          </p:cNvPr>
          <p:cNvSpPr/>
          <p:nvPr/>
        </p:nvSpPr>
        <p:spPr>
          <a:xfrm>
            <a:off x="4998720" y="2956560"/>
            <a:ext cx="223520" cy="472440"/>
          </a:xfrm>
          <a:prstGeom prst="rightBrace">
            <a:avLst/>
          </a:prstGeom>
          <a:ln w="28575">
            <a:solidFill>
              <a:srgbClr val="674C79"/>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s-MX"/>
          </a:p>
        </p:txBody>
      </p:sp>
      <p:sp>
        <p:nvSpPr>
          <p:cNvPr id="10" name="Cerrar llave 9">
            <a:extLst>
              <a:ext uri="{FF2B5EF4-FFF2-40B4-BE49-F238E27FC236}">
                <a16:creationId xmlns:a16="http://schemas.microsoft.com/office/drawing/2014/main" id="{E065FAAD-365F-4526-A37C-0F41ED80C4BE}"/>
              </a:ext>
            </a:extLst>
          </p:cNvPr>
          <p:cNvSpPr/>
          <p:nvPr/>
        </p:nvSpPr>
        <p:spPr>
          <a:xfrm>
            <a:off x="5222240" y="3532543"/>
            <a:ext cx="223520" cy="472440"/>
          </a:xfrm>
          <a:prstGeom prst="rightBrace">
            <a:avLst/>
          </a:prstGeom>
          <a:ln w="28575">
            <a:solidFill>
              <a:srgbClr val="674C79"/>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s-MX"/>
          </a:p>
        </p:txBody>
      </p:sp>
      <p:sp>
        <p:nvSpPr>
          <p:cNvPr id="11" name="Cerrar llave 10">
            <a:extLst>
              <a:ext uri="{FF2B5EF4-FFF2-40B4-BE49-F238E27FC236}">
                <a16:creationId xmlns:a16="http://schemas.microsoft.com/office/drawing/2014/main" id="{C6681A37-97EB-4B38-82B6-FEBBF359F1E7}"/>
              </a:ext>
            </a:extLst>
          </p:cNvPr>
          <p:cNvSpPr/>
          <p:nvPr/>
        </p:nvSpPr>
        <p:spPr>
          <a:xfrm>
            <a:off x="5212080" y="4253369"/>
            <a:ext cx="223520" cy="1439413"/>
          </a:xfrm>
          <a:prstGeom prst="rightBrace">
            <a:avLst/>
          </a:prstGeom>
          <a:ln w="28575">
            <a:solidFill>
              <a:srgbClr val="674C79"/>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s-MX"/>
          </a:p>
        </p:txBody>
      </p:sp>
      <p:sp>
        <p:nvSpPr>
          <p:cNvPr id="3" name="CuadroTexto 2">
            <a:extLst>
              <a:ext uri="{FF2B5EF4-FFF2-40B4-BE49-F238E27FC236}">
                <a16:creationId xmlns:a16="http://schemas.microsoft.com/office/drawing/2014/main" id="{3C33C3BF-5D4F-41D6-B126-36D280D8FE29}"/>
              </a:ext>
            </a:extLst>
          </p:cNvPr>
          <p:cNvSpPr txBox="1"/>
          <p:nvPr/>
        </p:nvSpPr>
        <p:spPr>
          <a:xfrm>
            <a:off x="5334000" y="3014601"/>
            <a:ext cx="2340432" cy="338554"/>
          </a:xfrm>
          <a:prstGeom prst="rect">
            <a:avLst/>
          </a:prstGeom>
          <a:noFill/>
        </p:spPr>
        <p:txBody>
          <a:bodyPr wrap="square" rtlCol="0">
            <a:spAutoFit/>
          </a:bodyPr>
          <a:lstStyle/>
          <a:p>
            <a:r>
              <a:rPr lang="en-US" sz="1600"/>
              <a:t>Unique credit identifier</a:t>
            </a:r>
          </a:p>
        </p:txBody>
      </p:sp>
      <p:sp>
        <p:nvSpPr>
          <p:cNvPr id="12" name="CuadroTexto 11">
            <a:extLst>
              <a:ext uri="{FF2B5EF4-FFF2-40B4-BE49-F238E27FC236}">
                <a16:creationId xmlns:a16="http://schemas.microsoft.com/office/drawing/2014/main" id="{1111CF02-B125-4D49-BFA4-FB7B02AB2277}"/>
              </a:ext>
            </a:extLst>
          </p:cNvPr>
          <p:cNvSpPr txBox="1"/>
          <p:nvPr/>
        </p:nvSpPr>
        <p:spPr>
          <a:xfrm>
            <a:off x="5576026" y="3504846"/>
            <a:ext cx="3161574" cy="584775"/>
          </a:xfrm>
          <a:prstGeom prst="rect">
            <a:avLst/>
          </a:prstGeom>
          <a:noFill/>
        </p:spPr>
        <p:txBody>
          <a:bodyPr wrap="square" rtlCol="0">
            <a:spAutoFit/>
          </a:bodyPr>
          <a:lstStyle/>
          <a:p>
            <a:r>
              <a:rPr lang="en-US" sz="1600" dirty="0"/>
              <a:t>Borrower and property characteristics</a:t>
            </a:r>
          </a:p>
        </p:txBody>
      </p:sp>
      <p:sp>
        <p:nvSpPr>
          <p:cNvPr id="13" name="CuadroTexto 12">
            <a:extLst>
              <a:ext uri="{FF2B5EF4-FFF2-40B4-BE49-F238E27FC236}">
                <a16:creationId xmlns:a16="http://schemas.microsoft.com/office/drawing/2014/main" id="{62FC3F5A-C25D-4B85-AEE2-2FD343706A9E}"/>
              </a:ext>
            </a:extLst>
          </p:cNvPr>
          <p:cNvSpPr txBox="1"/>
          <p:nvPr/>
        </p:nvSpPr>
        <p:spPr>
          <a:xfrm>
            <a:off x="5677626" y="4760442"/>
            <a:ext cx="3161574" cy="338554"/>
          </a:xfrm>
          <a:prstGeom prst="rect">
            <a:avLst/>
          </a:prstGeom>
          <a:noFill/>
        </p:spPr>
        <p:txBody>
          <a:bodyPr wrap="square" rtlCol="0">
            <a:spAutoFit/>
          </a:bodyPr>
          <a:lstStyle/>
          <a:p>
            <a:r>
              <a:rPr lang="en-US" sz="1600" dirty="0"/>
              <a:t>Financial loan characteristics</a:t>
            </a:r>
          </a:p>
        </p:txBody>
      </p:sp>
    </p:spTree>
    <p:extLst>
      <p:ext uri="{BB962C8B-B14F-4D97-AF65-F5344CB8AC3E}">
        <p14:creationId xmlns:p14="http://schemas.microsoft.com/office/powerpoint/2010/main" val="42474840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B4D0E762-5C70-41A3-95F4-C89604F893F9}"/>
              </a:ext>
            </a:extLst>
          </p:cNvPr>
          <p:cNvSpPr>
            <a:spLocks noGrp="1"/>
          </p:cNvSpPr>
          <p:nvPr>
            <p:ph type="title"/>
          </p:nvPr>
        </p:nvSpPr>
        <p:spPr/>
        <p:txBody>
          <a:bodyPr/>
          <a:lstStyle/>
          <a:p>
            <a:r>
              <a:rPr lang="en-US" dirty="0"/>
              <a:t>Data III: Exploratory Data Analysis LTV</a:t>
            </a:r>
          </a:p>
        </p:txBody>
      </p:sp>
      <p:sp>
        <p:nvSpPr>
          <p:cNvPr id="5" name="Marcador de número de diapositiva 4">
            <a:extLst>
              <a:ext uri="{FF2B5EF4-FFF2-40B4-BE49-F238E27FC236}">
                <a16:creationId xmlns:a16="http://schemas.microsoft.com/office/drawing/2014/main" id="{EBC38EBE-DE74-49D5-BE28-F5D195306BA0}"/>
              </a:ext>
            </a:extLst>
          </p:cNvPr>
          <p:cNvSpPr>
            <a:spLocks noGrp="1"/>
          </p:cNvSpPr>
          <p:nvPr>
            <p:ph type="sldNum" sz="quarter" idx="12"/>
          </p:nvPr>
        </p:nvSpPr>
        <p:spPr/>
        <p:txBody>
          <a:bodyPr/>
          <a:lstStyle/>
          <a:p>
            <a:fld id="{8E002BF4-BBF3-4639-B0BE-64A04A870BC8}" type="slidenum">
              <a:rPr lang="es-MX" smtClean="0">
                <a:solidFill>
                  <a:srgbClr val="FFFFFF"/>
                </a:solidFill>
              </a:rPr>
              <a:pPr/>
              <a:t>12</a:t>
            </a:fld>
            <a:endParaRPr lang="es-MX" dirty="0">
              <a:solidFill>
                <a:srgbClr val="FFFFFF"/>
              </a:solidFill>
            </a:endParaRPr>
          </a:p>
        </p:txBody>
      </p:sp>
      <p:sp>
        <p:nvSpPr>
          <p:cNvPr id="9" name="Marcador de pie de página 2">
            <a:extLst>
              <a:ext uri="{FF2B5EF4-FFF2-40B4-BE49-F238E27FC236}">
                <a16:creationId xmlns:a16="http://schemas.microsoft.com/office/drawing/2014/main" id="{C6D9705E-190A-4A7E-BADE-F44C6AE1714F}"/>
              </a:ext>
            </a:extLst>
          </p:cNvPr>
          <p:cNvSpPr txBox="1">
            <a:spLocks/>
          </p:cNvSpPr>
          <p:nvPr/>
        </p:nvSpPr>
        <p:spPr>
          <a:xfrm>
            <a:off x="2759979" y="6465926"/>
            <a:ext cx="6291742" cy="365125"/>
          </a:xfrm>
          <a:prstGeom prst="rect">
            <a:avLst/>
          </a:prstGeom>
        </p:spPr>
        <p:txBody>
          <a:bodyPr vert="horz" lIns="91440" tIns="45720" rIns="91440" bIns="45720" rtlCol="0" anchor="ctr"/>
          <a:lstStyle>
            <a:defPPr>
              <a:defRPr lang="es-MX"/>
            </a:defPPr>
            <a:lvl1pPr marL="0" algn="ctr" defTabSz="914400" rtl="0" eaLnBrk="1" latinLnBrk="0" hangingPunct="1">
              <a:defRPr sz="1200" kern="1200" baseline="0">
                <a:solidFill>
                  <a:schemeClr val="bg1">
                    <a:lumMod val="85000"/>
                  </a:schemeClr>
                </a:solidFill>
                <a:latin typeface="Calibri"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solidFill>
                  <a:schemeClr val="bg1"/>
                </a:solidFill>
              </a:rPr>
              <a:t>Impact of Physical Climatic Shocks on the Conditions for Granting Mortgage Loans in Mexico</a:t>
            </a:r>
          </a:p>
          <a:p>
            <a:endParaRPr lang="es-MX" dirty="0">
              <a:solidFill>
                <a:srgbClr val="FFFFFF">
                  <a:lumMod val="85000"/>
                </a:srgbClr>
              </a:solidFill>
            </a:endParaRPr>
          </a:p>
        </p:txBody>
      </p:sp>
      <p:pic>
        <p:nvPicPr>
          <p:cNvPr id="23" name="Imagen 22">
            <a:extLst>
              <a:ext uri="{FF2B5EF4-FFF2-40B4-BE49-F238E27FC236}">
                <a16:creationId xmlns:a16="http://schemas.microsoft.com/office/drawing/2014/main" id="{DA783BDF-8457-4DE3-AB40-387CE413D38E}"/>
              </a:ext>
            </a:extLst>
          </p:cNvPr>
          <p:cNvPicPr>
            <a:picLocks noChangeAspect="1"/>
          </p:cNvPicPr>
          <p:nvPr/>
        </p:nvPicPr>
        <p:blipFill rotWithShape="1">
          <a:blip r:embed="rId2">
            <a:extLst>
              <a:ext uri="{28A0092B-C50C-407E-A947-70E740481C1C}">
                <a14:useLocalDpi xmlns:a14="http://schemas.microsoft.com/office/drawing/2010/main" val="0"/>
              </a:ext>
            </a:extLst>
          </a:blip>
          <a:srcRect l="87692" t="50753" r="-314" b="40141"/>
          <a:stretch/>
        </p:blipFill>
        <p:spPr>
          <a:xfrm>
            <a:off x="11004627" y="5928499"/>
            <a:ext cx="1127961" cy="427852"/>
          </a:xfrm>
          <a:prstGeom prst="rect">
            <a:avLst/>
          </a:prstGeom>
        </p:spPr>
      </p:pic>
      <p:pic>
        <p:nvPicPr>
          <p:cNvPr id="24" name="Imagen 23">
            <a:extLst>
              <a:ext uri="{FF2B5EF4-FFF2-40B4-BE49-F238E27FC236}">
                <a16:creationId xmlns:a16="http://schemas.microsoft.com/office/drawing/2014/main" id="{5F9FE199-5C92-4FD4-BE91-B90065A16460}"/>
              </a:ext>
            </a:extLst>
          </p:cNvPr>
          <p:cNvPicPr>
            <a:picLocks noChangeAspect="1"/>
          </p:cNvPicPr>
          <p:nvPr/>
        </p:nvPicPr>
        <p:blipFill rotWithShape="1">
          <a:blip r:embed="rId2">
            <a:extLst>
              <a:ext uri="{28A0092B-C50C-407E-A947-70E740481C1C}">
                <a14:useLocalDpi xmlns:a14="http://schemas.microsoft.com/office/drawing/2010/main" val="0"/>
              </a:ext>
            </a:extLst>
          </a:blip>
          <a:srcRect l="88331" t="39649" r="883" b="48963"/>
          <a:stretch/>
        </p:blipFill>
        <p:spPr>
          <a:xfrm>
            <a:off x="10045756" y="5907478"/>
            <a:ext cx="770776" cy="427852"/>
          </a:xfrm>
          <a:prstGeom prst="rect">
            <a:avLst/>
          </a:prstGeom>
        </p:spPr>
      </p:pic>
      <p:pic>
        <p:nvPicPr>
          <p:cNvPr id="14" name="Imagen 13">
            <a:extLst>
              <a:ext uri="{FF2B5EF4-FFF2-40B4-BE49-F238E27FC236}">
                <a16:creationId xmlns:a16="http://schemas.microsoft.com/office/drawing/2014/main" id="{637114BC-BD09-4B6F-9B07-BBCEC8A1C6B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12923"/>
          <a:stretch/>
        </p:blipFill>
        <p:spPr>
          <a:xfrm>
            <a:off x="7404100" y="790304"/>
            <a:ext cx="4728488" cy="2850873"/>
          </a:xfrm>
          <a:prstGeom prst="rect">
            <a:avLst/>
          </a:prstGeom>
        </p:spPr>
      </p:pic>
      <p:pic>
        <p:nvPicPr>
          <p:cNvPr id="13" name="Imagen 12">
            <a:extLst>
              <a:ext uri="{FF2B5EF4-FFF2-40B4-BE49-F238E27FC236}">
                <a16:creationId xmlns:a16="http://schemas.microsoft.com/office/drawing/2014/main" id="{7310F10F-1275-4911-A0EA-045AC354F26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13878"/>
          <a:stretch/>
        </p:blipFill>
        <p:spPr>
          <a:xfrm>
            <a:off x="3941165" y="3616770"/>
            <a:ext cx="4309671" cy="2794369"/>
          </a:xfrm>
          <a:prstGeom prst="rect">
            <a:avLst/>
          </a:prstGeom>
        </p:spPr>
      </p:pic>
      <p:pic>
        <p:nvPicPr>
          <p:cNvPr id="3" name="Imagen 2">
            <a:extLst>
              <a:ext uri="{FF2B5EF4-FFF2-40B4-BE49-F238E27FC236}">
                <a16:creationId xmlns:a16="http://schemas.microsoft.com/office/drawing/2014/main" id="{ED8E2FFC-14D7-4FCE-8437-7E35EA3B807D}"/>
              </a:ext>
            </a:extLst>
          </p:cNvPr>
          <p:cNvPicPr>
            <a:picLocks noChangeAspect="1"/>
          </p:cNvPicPr>
          <p:nvPr/>
        </p:nvPicPr>
        <p:blipFill rotWithShape="1">
          <a:blip r:embed="rId5">
            <a:extLst>
              <a:ext uri="{28A0092B-C50C-407E-A947-70E740481C1C}">
                <a14:useLocalDpi xmlns:a14="http://schemas.microsoft.com/office/drawing/2010/main" val="0"/>
              </a:ext>
            </a:extLst>
          </a:blip>
          <a:srcRect r="15416"/>
          <a:stretch/>
        </p:blipFill>
        <p:spPr>
          <a:xfrm>
            <a:off x="0" y="908719"/>
            <a:ext cx="4573719" cy="2708051"/>
          </a:xfrm>
          <a:prstGeom prst="rect">
            <a:avLst/>
          </a:prstGeom>
        </p:spPr>
      </p:pic>
      <p:sp>
        <p:nvSpPr>
          <p:cNvPr id="6" name="CuadroTexto 5">
            <a:extLst>
              <a:ext uri="{FF2B5EF4-FFF2-40B4-BE49-F238E27FC236}">
                <a16:creationId xmlns:a16="http://schemas.microsoft.com/office/drawing/2014/main" id="{F67DEAD7-F6E6-4BE7-9242-54163947F7BD}"/>
              </a:ext>
            </a:extLst>
          </p:cNvPr>
          <p:cNvSpPr txBox="1"/>
          <p:nvPr/>
        </p:nvSpPr>
        <p:spPr>
          <a:xfrm>
            <a:off x="1473193" y="3599837"/>
            <a:ext cx="1651000" cy="369332"/>
          </a:xfrm>
          <a:prstGeom prst="rect">
            <a:avLst/>
          </a:prstGeom>
          <a:noFill/>
        </p:spPr>
        <p:txBody>
          <a:bodyPr wrap="square" rtlCol="0">
            <a:spAutoFit/>
          </a:bodyPr>
          <a:lstStyle/>
          <a:p>
            <a:pPr algn="ctr"/>
            <a:r>
              <a:rPr lang="en-US"/>
              <a:t>Hurricane Alex</a:t>
            </a:r>
          </a:p>
        </p:txBody>
      </p:sp>
      <p:sp>
        <p:nvSpPr>
          <p:cNvPr id="18" name="CuadroTexto 17">
            <a:extLst>
              <a:ext uri="{FF2B5EF4-FFF2-40B4-BE49-F238E27FC236}">
                <a16:creationId xmlns:a16="http://schemas.microsoft.com/office/drawing/2014/main" id="{A6198A32-DE0F-449E-A2AA-9E0197F52B48}"/>
              </a:ext>
            </a:extLst>
          </p:cNvPr>
          <p:cNvSpPr txBox="1"/>
          <p:nvPr/>
        </p:nvSpPr>
        <p:spPr>
          <a:xfrm>
            <a:off x="4800000" y="3271845"/>
            <a:ext cx="2592000" cy="646331"/>
          </a:xfrm>
          <a:prstGeom prst="rect">
            <a:avLst/>
          </a:prstGeom>
          <a:noFill/>
        </p:spPr>
        <p:txBody>
          <a:bodyPr wrap="square" rtlCol="0">
            <a:spAutoFit/>
          </a:bodyPr>
          <a:lstStyle/>
          <a:p>
            <a:pPr algn="ctr"/>
            <a:r>
              <a:rPr lang="en-US" dirty="0"/>
              <a:t>San Luis Potosí Drought</a:t>
            </a:r>
          </a:p>
        </p:txBody>
      </p:sp>
      <p:sp>
        <p:nvSpPr>
          <p:cNvPr id="25" name="CuadroTexto 24">
            <a:extLst>
              <a:ext uri="{FF2B5EF4-FFF2-40B4-BE49-F238E27FC236}">
                <a16:creationId xmlns:a16="http://schemas.microsoft.com/office/drawing/2014/main" id="{1BFC215F-6E61-4FD3-8DA1-034897189619}"/>
              </a:ext>
            </a:extLst>
          </p:cNvPr>
          <p:cNvSpPr txBox="1"/>
          <p:nvPr/>
        </p:nvSpPr>
        <p:spPr>
          <a:xfrm>
            <a:off x="8942844" y="3573210"/>
            <a:ext cx="1651000" cy="369332"/>
          </a:xfrm>
          <a:prstGeom prst="rect">
            <a:avLst/>
          </a:prstGeom>
          <a:noFill/>
        </p:spPr>
        <p:txBody>
          <a:bodyPr wrap="square" rtlCol="0">
            <a:spAutoFit/>
          </a:bodyPr>
          <a:lstStyle/>
          <a:p>
            <a:pPr algn="ctr"/>
            <a:r>
              <a:rPr lang="en-US" dirty="0"/>
              <a:t>Hurricane Otis</a:t>
            </a:r>
          </a:p>
        </p:txBody>
      </p:sp>
    </p:spTree>
    <p:extLst>
      <p:ext uri="{BB962C8B-B14F-4D97-AF65-F5344CB8AC3E}">
        <p14:creationId xmlns:p14="http://schemas.microsoft.com/office/powerpoint/2010/main" val="31980820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B4D0E762-5C70-41A3-95F4-C89604F893F9}"/>
              </a:ext>
            </a:extLst>
          </p:cNvPr>
          <p:cNvSpPr>
            <a:spLocks noGrp="1"/>
          </p:cNvSpPr>
          <p:nvPr>
            <p:ph type="title"/>
          </p:nvPr>
        </p:nvSpPr>
        <p:spPr/>
        <p:txBody>
          <a:bodyPr/>
          <a:lstStyle/>
          <a:p>
            <a:r>
              <a:rPr lang="en-US" dirty="0"/>
              <a:t>Data IV: Exploratory Data Analysis DTI</a:t>
            </a:r>
          </a:p>
        </p:txBody>
      </p:sp>
      <p:sp>
        <p:nvSpPr>
          <p:cNvPr id="5" name="Marcador de número de diapositiva 4">
            <a:extLst>
              <a:ext uri="{FF2B5EF4-FFF2-40B4-BE49-F238E27FC236}">
                <a16:creationId xmlns:a16="http://schemas.microsoft.com/office/drawing/2014/main" id="{EBC38EBE-DE74-49D5-BE28-F5D195306BA0}"/>
              </a:ext>
            </a:extLst>
          </p:cNvPr>
          <p:cNvSpPr>
            <a:spLocks noGrp="1"/>
          </p:cNvSpPr>
          <p:nvPr>
            <p:ph type="sldNum" sz="quarter" idx="12"/>
          </p:nvPr>
        </p:nvSpPr>
        <p:spPr/>
        <p:txBody>
          <a:bodyPr/>
          <a:lstStyle/>
          <a:p>
            <a:fld id="{8E002BF4-BBF3-4639-B0BE-64A04A870BC8}" type="slidenum">
              <a:rPr lang="es-MX" smtClean="0">
                <a:solidFill>
                  <a:srgbClr val="FFFFFF"/>
                </a:solidFill>
              </a:rPr>
              <a:pPr/>
              <a:t>13</a:t>
            </a:fld>
            <a:endParaRPr lang="es-MX" dirty="0">
              <a:solidFill>
                <a:srgbClr val="FFFFFF"/>
              </a:solidFill>
            </a:endParaRPr>
          </a:p>
        </p:txBody>
      </p:sp>
      <p:sp>
        <p:nvSpPr>
          <p:cNvPr id="9" name="Marcador de pie de página 2">
            <a:extLst>
              <a:ext uri="{FF2B5EF4-FFF2-40B4-BE49-F238E27FC236}">
                <a16:creationId xmlns:a16="http://schemas.microsoft.com/office/drawing/2014/main" id="{C6D9705E-190A-4A7E-BADE-F44C6AE1714F}"/>
              </a:ext>
            </a:extLst>
          </p:cNvPr>
          <p:cNvSpPr txBox="1">
            <a:spLocks/>
          </p:cNvSpPr>
          <p:nvPr/>
        </p:nvSpPr>
        <p:spPr>
          <a:xfrm>
            <a:off x="2759979" y="6465926"/>
            <a:ext cx="6291742" cy="365125"/>
          </a:xfrm>
          <a:prstGeom prst="rect">
            <a:avLst/>
          </a:prstGeom>
        </p:spPr>
        <p:txBody>
          <a:bodyPr vert="horz" lIns="91440" tIns="45720" rIns="91440" bIns="45720" rtlCol="0" anchor="ctr"/>
          <a:lstStyle>
            <a:defPPr>
              <a:defRPr lang="es-MX"/>
            </a:defPPr>
            <a:lvl1pPr marL="0" algn="ctr" defTabSz="914400" rtl="0" eaLnBrk="1" latinLnBrk="0" hangingPunct="1">
              <a:defRPr sz="1200" kern="1200" baseline="0">
                <a:solidFill>
                  <a:schemeClr val="bg1">
                    <a:lumMod val="85000"/>
                  </a:schemeClr>
                </a:solidFill>
                <a:latin typeface="Calibri"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solidFill>
                  <a:schemeClr val="bg1"/>
                </a:solidFill>
              </a:rPr>
              <a:t>Impact of Physical Climatic Shocks on the Conditions for Granting Mortgage Loans in Mexico</a:t>
            </a:r>
          </a:p>
          <a:p>
            <a:endParaRPr lang="es-MX" dirty="0">
              <a:solidFill>
                <a:srgbClr val="FFFFFF">
                  <a:lumMod val="85000"/>
                </a:srgbClr>
              </a:solidFill>
            </a:endParaRPr>
          </a:p>
        </p:txBody>
      </p:sp>
      <p:pic>
        <p:nvPicPr>
          <p:cNvPr id="23" name="Imagen 22">
            <a:extLst>
              <a:ext uri="{FF2B5EF4-FFF2-40B4-BE49-F238E27FC236}">
                <a16:creationId xmlns:a16="http://schemas.microsoft.com/office/drawing/2014/main" id="{DA783BDF-8457-4DE3-AB40-387CE413D38E}"/>
              </a:ext>
            </a:extLst>
          </p:cNvPr>
          <p:cNvPicPr>
            <a:picLocks noChangeAspect="1"/>
          </p:cNvPicPr>
          <p:nvPr/>
        </p:nvPicPr>
        <p:blipFill rotWithShape="1">
          <a:blip r:embed="rId2">
            <a:extLst>
              <a:ext uri="{28A0092B-C50C-407E-A947-70E740481C1C}">
                <a14:useLocalDpi xmlns:a14="http://schemas.microsoft.com/office/drawing/2010/main" val="0"/>
              </a:ext>
            </a:extLst>
          </a:blip>
          <a:srcRect l="87692" t="50753" r="-314" b="40141"/>
          <a:stretch/>
        </p:blipFill>
        <p:spPr>
          <a:xfrm>
            <a:off x="11064039" y="5991999"/>
            <a:ext cx="1127961" cy="427852"/>
          </a:xfrm>
          <a:prstGeom prst="rect">
            <a:avLst/>
          </a:prstGeom>
        </p:spPr>
      </p:pic>
      <p:pic>
        <p:nvPicPr>
          <p:cNvPr id="24" name="Imagen 23">
            <a:extLst>
              <a:ext uri="{FF2B5EF4-FFF2-40B4-BE49-F238E27FC236}">
                <a16:creationId xmlns:a16="http://schemas.microsoft.com/office/drawing/2014/main" id="{5F9FE199-5C92-4FD4-BE91-B90065A16460}"/>
              </a:ext>
            </a:extLst>
          </p:cNvPr>
          <p:cNvPicPr>
            <a:picLocks noChangeAspect="1"/>
          </p:cNvPicPr>
          <p:nvPr/>
        </p:nvPicPr>
        <p:blipFill rotWithShape="1">
          <a:blip r:embed="rId2">
            <a:extLst>
              <a:ext uri="{28A0092B-C50C-407E-A947-70E740481C1C}">
                <a14:useLocalDpi xmlns:a14="http://schemas.microsoft.com/office/drawing/2010/main" val="0"/>
              </a:ext>
            </a:extLst>
          </a:blip>
          <a:srcRect l="88331" t="39649" r="883" b="48963"/>
          <a:stretch/>
        </p:blipFill>
        <p:spPr>
          <a:xfrm>
            <a:off x="10105168" y="5970978"/>
            <a:ext cx="770776" cy="427852"/>
          </a:xfrm>
          <a:prstGeom prst="rect">
            <a:avLst/>
          </a:prstGeom>
        </p:spPr>
      </p:pic>
      <p:pic>
        <p:nvPicPr>
          <p:cNvPr id="15" name="Imagen 14">
            <a:extLst>
              <a:ext uri="{FF2B5EF4-FFF2-40B4-BE49-F238E27FC236}">
                <a16:creationId xmlns:a16="http://schemas.microsoft.com/office/drawing/2014/main" id="{5E28C03F-AECF-42C5-9DF6-35780B64469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14647"/>
          <a:stretch/>
        </p:blipFill>
        <p:spPr>
          <a:xfrm>
            <a:off x="4305986" y="3456470"/>
            <a:ext cx="4013744" cy="2946379"/>
          </a:xfrm>
          <a:prstGeom prst="rect">
            <a:avLst/>
          </a:prstGeom>
        </p:spPr>
      </p:pic>
      <p:pic>
        <p:nvPicPr>
          <p:cNvPr id="18" name="Imagen 17">
            <a:extLst>
              <a:ext uri="{FF2B5EF4-FFF2-40B4-BE49-F238E27FC236}">
                <a16:creationId xmlns:a16="http://schemas.microsoft.com/office/drawing/2014/main" id="{658D60FE-B839-4D84-BEC3-05D7FB7D5C3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13699"/>
          <a:stretch/>
        </p:blipFill>
        <p:spPr>
          <a:xfrm>
            <a:off x="7651179" y="809168"/>
            <a:ext cx="4402726" cy="2654467"/>
          </a:xfrm>
          <a:prstGeom prst="rect">
            <a:avLst/>
          </a:prstGeom>
        </p:spPr>
      </p:pic>
      <p:pic>
        <p:nvPicPr>
          <p:cNvPr id="4" name="Imagen 3">
            <a:extLst>
              <a:ext uri="{FF2B5EF4-FFF2-40B4-BE49-F238E27FC236}">
                <a16:creationId xmlns:a16="http://schemas.microsoft.com/office/drawing/2014/main" id="{364731D9-8F88-4E05-AB8F-241AB52DF334}"/>
              </a:ext>
            </a:extLst>
          </p:cNvPr>
          <p:cNvPicPr>
            <a:picLocks noChangeAspect="1"/>
          </p:cNvPicPr>
          <p:nvPr/>
        </p:nvPicPr>
        <p:blipFill rotWithShape="1">
          <a:blip r:embed="rId5">
            <a:extLst>
              <a:ext uri="{28A0092B-C50C-407E-A947-70E740481C1C}">
                <a14:useLocalDpi xmlns:a14="http://schemas.microsoft.com/office/drawing/2010/main" val="0"/>
              </a:ext>
            </a:extLst>
          </a:blip>
          <a:srcRect r="14952"/>
          <a:stretch/>
        </p:blipFill>
        <p:spPr>
          <a:xfrm>
            <a:off x="110511" y="890582"/>
            <a:ext cx="4491122" cy="2654467"/>
          </a:xfrm>
          <a:prstGeom prst="rect">
            <a:avLst/>
          </a:prstGeom>
        </p:spPr>
      </p:pic>
      <p:sp>
        <p:nvSpPr>
          <p:cNvPr id="20" name="CuadroTexto 19">
            <a:extLst>
              <a:ext uri="{FF2B5EF4-FFF2-40B4-BE49-F238E27FC236}">
                <a16:creationId xmlns:a16="http://schemas.microsoft.com/office/drawing/2014/main" id="{5B32D1B4-893B-4FB4-9301-1DCAB9207D42}"/>
              </a:ext>
            </a:extLst>
          </p:cNvPr>
          <p:cNvSpPr txBox="1"/>
          <p:nvPr/>
        </p:nvSpPr>
        <p:spPr>
          <a:xfrm>
            <a:off x="1530572" y="3506431"/>
            <a:ext cx="1651000" cy="369332"/>
          </a:xfrm>
          <a:prstGeom prst="rect">
            <a:avLst/>
          </a:prstGeom>
          <a:noFill/>
        </p:spPr>
        <p:txBody>
          <a:bodyPr wrap="square" rtlCol="0">
            <a:spAutoFit/>
          </a:bodyPr>
          <a:lstStyle/>
          <a:p>
            <a:pPr algn="ctr"/>
            <a:r>
              <a:rPr lang="en-US" dirty="0"/>
              <a:t>Hurricane Alex</a:t>
            </a:r>
          </a:p>
        </p:txBody>
      </p:sp>
      <p:sp>
        <p:nvSpPr>
          <p:cNvPr id="21" name="CuadroTexto 20">
            <a:extLst>
              <a:ext uri="{FF2B5EF4-FFF2-40B4-BE49-F238E27FC236}">
                <a16:creationId xmlns:a16="http://schemas.microsoft.com/office/drawing/2014/main" id="{7421E0E4-5386-4E42-9446-7D71FC6EE9D9}"/>
              </a:ext>
            </a:extLst>
          </p:cNvPr>
          <p:cNvSpPr txBox="1"/>
          <p:nvPr/>
        </p:nvSpPr>
        <p:spPr>
          <a:xfrm>
            <a:off x="4836420" y="3133304"/>
            <a:ext cx="2592000" cy="646331"/>
          </a:xfrm>
          <a:prstGeom prst="rect">
            <a:avLst/>
          </a:prstGeom>
          <a:noFill/>
        </p:spPr>
        <p:txBody>
          <a:bodyPr wrap="square" rtlCol="0">
            <a:spAutoFit/>
          </a:bodyPr>
          <a:lstStyle/>
          <a:p>
            <a:pPr algn="ctr"/>
            <a:r>
              <a:rPr lang="en-US" dirty="0"/>
              <a:t>San Luis Potosí Drought</a:t>
            </a:r>
          </a:p>
        </p:txBody>
      </p:sp>
      <p:sp>
        <p:nvSpPr>
          <p:cNvPr id="22" name="CuadroTexto 21">
            <a:extLst>
              <a:ext uri="{FF2B5EF4-FFF2-40B4-BE49-F238E27FC236}">
                <a16:creationId xmlns:a16="http://schemas.microsoft.com/office/drawing/2014/main" id="{0DFA5ABA-3754-4A7A-9D4B-9F0CC0033E8F}"/>
              </a:ext>
            </a:extLst>
          </p:cNvPr>
          <p:cNvSpPr txBox="1"/>
          <p:nvPr/>
        </p:nvSpPr>
        <p:spPr>
          <a:xfrm>
            <a:off x="9129110" y="3506431"/>
            <a:ext cx="1651000" cy="369332"/>
          </a:xfrm>
          <a:prstGeom prst="rect">
            <a:avLst/>
          </a:prstGeom>
          <a:noFill/>
        </p:spPr>
        <p:txBody>
          <a:bodyPr wrap="square" rtlCol="0">
            <a:spAutoFit/>
          </a:bodyPr>
          <a:lstStyle/>
          <a:p>
            <a:pPr algn="ctr"/>
            <a:r>
              <a:rPr lang="en-US" dirty="0"/>
              <a:t>Hurricane Otis</a:t>
            </a:r>
          </a:p>
        </p:txBody>
      </p:sp>
    </p:spTree>
    <p:extLst>
      <p:ext uri="{BB962C8B-B14F-4D97-AF65-F5344CB8AC3E}">
        <p14:creationId xmlns:p14="http://schemas.microsoft.com/office/powerpoint/2010/main" val="1489674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B4D0E762-5C70-41A3-95F4-C89604F893F9}"/>
              </a:ext>
            </a:extLst>
          </p:cNvPr>
          <p:cNvSpPr>
            <a:spLocks noGrp="1"/>
          </p:cNvSpPr>
          <p:nvPr>
            <p:ph type="title"/>
          </p:nvPr>
        </p:nvSpPr>
        <p:spPr/>
        <p:txBody>
          <a:bodyPr/>
          <a:lstStyle/>
          <a:p>
            <a:r>
              <a:rPr lang="en-US" dirty="0"/>
              <a:t>Data V: Exploratory Data Analysis Origination Fees</a:t>
            </a:r>
          </a:p>
        </p:txBody>
      </p:sp>
      <p:sp>
        <p:nvSpPr>
          <p:cNvPr id="5" name="Marcador de número de diapositiva 4">
            <a:extLst>
              <a:ext uri="{FF2B5EF4-FFF2-40B4-BE49-F238E27FC236}">
                <a16:creationId xmlns:a16="http://schemas.microsoft.com/office/drawing/2014/main" id="{EBC38EBE-DE74-49D5-BE28-F5D195306BA0}"/>
              </a:ext>
            </a:extLst>
          </p:cNvPr>
          <p:cNvSpPr>
            <a:spLocks noGrp="1"/>
          </p:cNvSpPr>
          <p:nvPr>
            <p:ph type="sldNum" sz="quarter" idx="12"/>
          </p:nvPr>
        </p:nvSpPr>
        <p:spPr/>
        <p:txBody>
          <a:bodyPr/>
          <a:lstStyle/>
          <a:p>
            <a:fld id="{8E002BF4-BBF3-4639-B0BE-64A04A870BC8}" type="slidenum">
              <a:rPr lang="es-MX" smtClean="0">
                <a:solidFill>
                  <a:srgbClr val="FFFFFF"/>
                </a:solidFill>
              </a:rPr>
              <a:pPr/>
              <a:t>14</a:t>
            </a:fld>
            <a:endParaRPr lang="es-MX" dirty="0">
              <a:solidFill>
                <a:srgbClr val="FFFFFF"/>
              </a:solidFill>
            </a:endParaRPr>
          </a:p>
        </p:txBody>
      </p:sp>
      <p:sp>
        <p:nvSpPr>
          <p:cNvPr id="9" name="Marcador de pie de página 2">
            <a:extLst>
              <a:ext uri="{FF2B5EF4-FFF2-40B4-BE49-F238E27FC236}">
                <a16:creationId xmlns:a16="http://schemas.microsoft.com/office/drawing/2014/main" id="{C6D9705E-190A-4A7E-BADE-F44C6AE1714F}"/>
              </a:ext>
            </a:extLst>
          </p:cNvPr>
          <p:cNvSpPr txBox="1">
            <a:spLocks/>
          </p:cNvSpPr>
          <p:nvPr/>
        </p:nvSpPr>
        <p:spPr>
          <a:xfrm>
            <a:off x="2759979" y="6465926"/>
            <a:ext cx="6291742" cy="365125"/>
          </a:xfrm>
          <a:prstGeom prst="rect">
            <a:avLst/>
          </a:prstGeom>
        </p:spPr>
        <p:txBody>
          <a:bodyPr vert="horz" lIns="91440" tIns="45720" rIns="91440" bIns="45720" rtlCol="0" anchor="ctr"/>
          <a:lstStyle>
            <a:defPPr>
              <a:defRPr lang="es-MX"/>
            </a:defPPr>
            <a:lvl1pPr marL="0" algn="ctr" defTabSz="914400" rtl="0" eaLnBrk="1" latinLnBrk="0" hangingPunct="1">
              <a:defRPr sz="1200" kern="1200" baseline="0">
                <a:solidFill>
                  <a:schemeClr val="bg1">
                    <a:lumMod val="85000"/>
                  </a:schemeClr>
                </a:solidFill>
                <a:latin typeface="Calibri"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solidFill>
                  <a:schemeClr val="bg1"/>
                </a:solidFill>
              </a:rPr>
              <a:t>Impact of Physical Climatic Shocks on the Conditions for Granting Mortgage Loans in Mexico</a:t>
            </a:r>
          </a:p>
          <a:p>
            <a:endParaRPr lang="es-MX" dirty="0">
              <a:solidFill>
                <a:srgbClr val="FFFFFF">
                  <a:lumMod val="85000"/>
                </a:srgbClr>
              </a:solidFill>
            </a:endParaRPr>
          </a:p>
        </p:txBody>
      </p:sp>
      <p:pic>
        <p:nvPicPr>
          <p:cNvPr id="23" name="Imagen 22">
            <a:extLst>
              <a:ext uri="{FF2B5EF4-FFF2-40B4-BE49-F238E27FC236}">
                <a16:creationId xmlns:a16="http://schemas.microsoft.com/office/drawing/2014/main" id="{DA783BDF-8457-4DE3-AB40-387CE413D38E}"/>
              </a:ext>
            </a:extLst>
          </p:cNvPr>
          <p:cNvPicPr>
            <a:picLocks noChangeAspect="1"/>
          </p:cNvPicPr>
          <p:nvPr/>
        </p:nvPicPr>
        <p:blipFill rotWithShape="1">
          <a:blip r:embed="rId2">
            <a:extLst>
              <a:ext uri="{28A0092B-C50C-407E-A947-70E740481C1C}">
                <a14:useLocalDpi xmlns:a14="http://schemas.microsoft.com/office/drawing/2010/main" val="0"/>
              </a:ext>
            </a:extLst>
          </a:blip>
          <a:srcRect l="87692" t="50753" r="-314" b="40141"/>
          <a:stretch/>
        </p:blipFill>
        <p:spPr>
          <a:xfrm>
            <a:off x="10958608" y="5928499"/>
            <a:ext cx="1127961" cy="427852"/>
          </a:xfrm>
          <a:prstGeom prst="rect">
            <a:avLst/>
          </a:prstGeom>
        </p:spPr>
      </p:pic>
      <p:pic>
        <p:nvPicPr>
          <p:cNvPr id="24" name="Imagen 23">
            <a:extLst>
              <a:ext uri="{FF2B5EF4-FFF2-40B4-BE49-F238E27FC236}">
                <a16:creationId xmlns:a16="http://schemas.microsoft.com/office/drawing/2014/main" id="{5F9FE199-5C92-4FD4-BE91-B90065A16460}"/>
              </a:ext>
            </a:extLst>
          </p:cNvPr>
          <p:cNvPicPr>
            <a:picLocks noChangeAspect="1"/>
          </p:cNvPicPr>
          <p:nvPr/>
        </p:nvPicPr>
        <p:blipFill rotWithShape="1">
          <a:blip r:embed="rId2">
            <a:extLst>
              <a:ext uri="{28A0092B-C50C-407E-A947-70E740481C1C}">
                <a14:useLocalDpi xmlns:a14="http://schemas.microsoft.com/office/drawing/2010/main" val="0"/>
              </a:ext>
            </a:extLst>
          </a:blip>
          <a:srcRect l="88331" t="39649" r="883" b="48963"/>
          <a:stretch/>
        </p:blipFill>
        <p:spPr>
          <a:xfrm>
            <a:off x="9999737" y="5907478"/>
            <a:ext cx="770776" cy="427852"/>
          </a:xfrm>
          <a:prstGeom prst="rect">
            <a:avLst/>
          </a:prstGeom>
        </p:spPr>
      </p:pic>
      <p:pic>
        <p:nvPicPr>
          <p:cNvPr id="17" name="Imagen 16">
            <a:extLst>
              <a:ext uri="{FF2B5EF4-FFF2-40B4-BE49-F238E27FC236}">
                <a16:creationId xmlns:a16="http://schemas.microsoft.com/office/drawing/2014/main" id="{6D3AC69B-C815-4A27-8247-999B3687148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13182"/>
          <a:stretch/>
        </p:blipFill>
        <p:spPr>
          <a:xfrm>
            <a:off x="7632228" y="826000"/>
            <a:ext cx="4478249" cy="2700000"/>
          </a:xfrm>
          <a:prstGeom prst="rect">
            <a:avLst/>
          </a:prstGeom>
        </p:spPr>
      </p:pic>
      <p:pic>
        <p:nvPicPr>
          <p:cNvPr id="16" name="Imagen 15">
            <a:extLst>
              <a:ext uri="{FF2B5EF4-FFF2-40B4-BE49-F238E27FC236}">
                <a16:creationId xmlns:a16="http://schemas.microsoft.com/office/drawing/2014/main" id="{A2C6D7E9-D660-44AB-83ED-532564357C1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14391"/>
          <a:stretch/>
        </p:blipFill>
        <p:spPr>
          <a:xfrm>
            <a:off x="4033617" y="3561980"/>
            <a:ext cx="4039349" cy="2831986"/>
          </a:xfrm>
          <a:prstGeom prst="rect">
            <a:avLst/>
          </a:prstGeom>
        </p:spPr>
      </p:pic>
      <p:pic>
        <p:nvPicPr>
          <p:cNvPr id="4" name="Imagen 3">
            <a:extLst>
              <a:ext uri="{FF2B5EF4-FFF2-40B4-BE49-F238E27FC236}">
                <a16:creationId xmlns:a16="http://schemas.microsoft.com/office/drawing/2014/main" id="{3BF67AE4-A890-4886-A102-2CFD155E079D}"/>
              </a:ext>
            </a:extLst>
          </p:cNvPr>
          <p:cNvPicPr>
            <a:picLocks noChangeAspect="1"/>
          </p:cNvPicPr>
          <p:nvPr/>
        </p:nvPicPr>
        <p:blipFill rotWithShape="1">
          <a:blip r:embed="rId5">
            <a:extLst>
              <a:ext uri="{28A0092B-C50C-407E-A947-70E740481C1C}">
                <a14:useLocalDpi xmlns:a14="http://schemas.microsoft.com/office/drawing/2010/main" val="0"/>
              </a:ext>
            </a:extLst>
          </a:blip>
          <a:srcRect r="15090"/>
          <a:stretch/>
        </p:blipFill>
        <p:spPr>
          <a:xfrm>
            <a:off x="30324" y="961349"/>
            <a:ext cx="4803637" cy="2592000"/>
          </a:xfrm>
          <a:prstGeom prst="rect">
            <a:avLst/>
          </a:prstGeom>
        </p:spPr>
      </p:pic>
      <p:sp>
        <p:nvSpPr>
          <p:cNvPr id="10" name="CuadroTexto 9">
            <a:extLst>
              <a:ext uri="{FF2B5EF4-FFF2-40B4-BE49-F238E27FC236}">
                <a16:creationId xmlns:a16="http://schemas.microsoft.com/office/drawing/2014/main" id="{DAB4B531-1ACF-458C-8775-F0C194EDA6A1}"/>
              </a:ext>
            </a:extLst>
          </p:cNvPr>
          <p:cNvSpPr txBox="1"/>
          <p:nvPr/>
        </p:nvSpPr>
        <p:spPr>
          <a:xfrm>
            <a:off x="1530572" y="3506431"/>
            <a:ext cx="1651000" cy="369332"/>
          </a:xfrm>
          <a:prstGeom prst="rect">
            <a:avLst/>
          </a:prstGeom>
          <a:noFill/>
        </p:spPr>
        <p:txBody>
          <a:bodyPr wrap="square" rtlCol="0">
            <a:spAutoFit/>
          </a:bodyPr>
          <a:lstStyle/>
          <a:p>
            <a:pPr algn="ctr"/>
            <a:r>
              <a:rPr lang="en-US" dirty="0"/>
              <a:t>Hurricane Alex</a:t>
            </a:r>
          </a:p>
        </p:txBody>
      </p:sp>
      <p:sp>
        <p:nvSpPr>
          <p:cNvPr id="11" name="CuadroTexto 10">
            <a:extLst>
              <a:ext uri="{FF2B5EF4-FFF2-40B4-BE49-F238E27FC236}">
                <a16:creationId xmlns:a16="http://schemas.microsoft.com/office/drawing/2014/main" id="{49B35C20-4E35-4474-B0BE-262E7F30E4C3}"/>
              </a:ext>
            </a:extLst>
          </p:cNvPr>
          <p:cNvSpPr txBox="1"/>
          <p:nvPr/>
        </p:nvSpPr>
        <p:spPr>
          <a:xfrm>
            <a:off x="4836420" y="3133304"/>
            <a:ext cx="2592000" cy="646331"/>
          </a:xfrm>
          <a:prstGeom prst="rect">
            <a:avLst/>
          </a:prstGeom>
          <a:noFill/>
        </p:spPr>
        <p:txBody>
          <a:bodyPr wrap="square" rtlCol="0">
            <a:spAutoFit/>
          </a:bodyPr>
          <a:lstStyle/>
          <a:p>
            <a:pPr algn="ctr"/>
            <a:r>
              <a:rPr lang="en-US" dirty="0"/>
              <a:t>San Luis Potosí Drought</a:t>
            </a:r>
          </a:p>
        </p:txBody>
      </p:sp>
      <p:sp>
        <p:nvSpPr>
          <p:cNvPr id="12" name="CuadroTexto 11">
            <a:extLst>
              <a:ext uri="{FF2B5EF4-FFF2-40B4-BE49-F238E27FC236}">
                <a16:creationId xmlns:a16="http://schemas.microsoft.com/office/drawing/2014/main" id="{A6FC7BED-ACC2-4C16-9F7A-55B400E0DDCE}"/>
              </a:ext>
            </a:extLst>
          </p:cNvPr>
          <p:cNvSpPr txBox="1"/>
          <p:nvPr/>
        </p:nvSpPr>
        <p:spPr>
          <a:xfrm>
            <a:off x="9129110" y="3506431"/>
            <a:ext cx="1651000" cy="369332"/>
          </a:xfrm>
          <a:prstGeom prst="rect">
            <a:avLst/>
          </a:prstGeom>
          <a:noFill/>
        </p:spPr>
        <p:txBody>
          <a:bodyPr wrap="square" rtlCol="0">
            <a:spAutoFit/>
          </a:bodyPr>
          <a:lstStyle/>
          <a:p>
            <a:pPr algn="ctr"/>
            <a:r>
              <a:rPr lang="en-US" dirty="0"/>
              <a:t>Hurricane Otis</a:t>
            </a:r>
          </a:p>
        </p:txBody>
      </p:sp>
    </p:spTree>
    <p:extLst>
      <p:ext uri="{BB962C8B-B14F-4D97-AF65-F5344CB8AC3E}">
        <p14:creationId xmlns:p14="http://schemas.microsoft.com/office/powerpoint/2010/main" val="6021342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B4D0E762-5C70-41A3-95F4-C89604F893F9}"/>
              </a:ext>
            </a:extLst>
          </p:cNvPr>
          <p:cNvSpPr>
            <a:spLocks noGrp="1"/>
          </p:cNvSpPr>
          <p:nvPr>
            <p:ph type="title"/>
          </p:nvPr>
        </p:nvSpPr>
        <p:spPr/>
        <p:txBody>
          <a:bodyPr/>
          <a:lstStyle/>
          <a:p>
            <a:r>
              <a:rPr lang="en-US" dirty="0"/>
              <a:t>Methodology</a:t>
            </a:r>
          </a:p>
        </p:txBody>
      </p:sp>
      <mc:AlternateContent xmlns:mc="http://schemas.openxmlformats.org/markup-compatibility/2006" xmlns:a14="http://schemas.microsoft.com/office/drawing/2010/main">
        <mc:Choice Requires="a14">
          <p:sp>
            <p:nvSpPr>
              <p:cNvPr id="8" name="Marcador de contenido 7">
                <a:extLst>
                  <a:ext uri="{FF2B5EF4-FFF2-40B4-BE49-F238E27FC236}">
                    <a16:creationId xmlns:a16="http://schemas.microsoft.com/office/drawing/2014/main" id="{C8D497DB-1B6F-4B23-8DD9-6C002BE7807D}"/>
                  </a:ext>
                </a:extLst>
              </p:cNvPr>
              <p:cNvSpPr>
                <a:spLocks noGrp="1"/>
              </p:cNvSpPr>
              <p:nvPr>
                <p:ph idx="1"/>
              </p:nvPr>
            </p:nvSpPr>
            <p:spPr/>
            <p:txBody>
              <a:bodyPr anchor="t">
                <a:normAutofit/>
              </a:bodyPr>
              <a:lstStyle/>
              <a:p>
                <a:endParaRPr lang="en-US" dirty="0"/>
              </a:p>
              <a:p>
                <a:pPr>
                  <a:spcAft>
                    <a:spcPts val="600"/>
                  </a:spcAft>
                </a:pPr>
                <a:r>
                  <a:rPr lang="en-US" dirty="0"/>
                  <a:t>We define the physical shock as described above and identify treatment regions as municipal units that were affected by the phenomenon. Likewise, we select only those with at least the average number of credit granting of the state in which they are located on a monthly basis.</a:t>
                </a:r>
              </a:p>
              <a:p>
                <a:pPr>
                  <a:spcAft>
                    <a:spcPts val="600"/>
                  </a:spcAft>
                </a:pPr>
                <a:r>
                  <a:rPr lang="en-US" dirty="0"/>
                  <a:t>Then we have </a:t>
                </a:r>
                <a14:m>
                  <m:oMath xmlns:m="http://schemas.openxmlformats.org/officeDocument/2006/math">
                    <m:r>
                      <a:rPr lang="es-MX" b="0" i="1" smtClean="0">
                        <a:latin typeface="Cambria Math" panose="02040503050406030204" pitchFamily="18" charset="0"/>
                      </a:rPr>
                      <m:t>𝑖</m:t>
                    </m:r>
                    <m:r>
                      <a:rPr lang="es-MX" b="0" i="1" smtClean="0">
                        <a:latin typeface="Cambria Math" panose="02040503050406030204" pitchFamily="18" charset="0"/>
                      </a:rPr>
                      <m:t>=1,…33</m:t>
                    </m:r>
                  </m:oMath>
                </a14:m>
                <a:r>
                  <a:rPr lang="en-US" i="1" dirty="0"/>
                  <a:t> </a:t>
                </a:r>
                <a:r>
                  <a:rPr lang="en-US" dirty="0"/>
                  <a:t>sample units that summarize the information contained per credit in states. It should be noted that, although there are only 32 states in the Mexican Republic, the municipalities affected by the hurricane are separated from the others in the same state, so treated units will be the 33th unit.</a:t>
                </a:r>
              </a:p>
              <a:p>
                <a:pPr>
                  <a:spcAft>
                    <a:spcPts val="600"/>
                  </a:spcAft>
                </a:pPr>
                <a:r>
                  <a:rPr lang="en-US" dirty="0"/>
                  <a:t>We are looking for </a:t>
                </a:r>
                <a:r>
                  <a:rPr lang="en-US" dirty="0">
                    <a:ea typeface="Cambria Math" panose="02040503050406030204" pitchFamily="18" charset="0"/>
                  </a:rPr>
                  <a:t>the unobserved counterfactual trajectories of </a:t>
                </a:r>
                <a14:m>
                  <m:oMath xmlns:m="http://schemas.openxmlformats.org/officeDocument/2006/math">
                    <m:sSubSup>
                      <m:sSubSupPr>
                        <m:ctrlPr>
                          <a:rPr lang="es-MX" b="0" i="1" smtClean="0">
                            <a:latin typeface="Cambria Math" panose="02040503050406030204" pitchFamily="18" charset="0"/>
                            <a:ea typeface="Cambria Math" panose="02040503050406030204" pitchFamily="18" charset="0"/>
                          </a:rPr>
                        </m:ctrlPr>
                      </m:sSubSupPr>
                      <m:e>
                        <m:r>
                          <a:rPr lang="es-MX" b="0" i="1" smtClean="0">
                            <a:latin typeface="Cambria Math" panose="02040503050406030204" pitchFamily="18" charset="0"/>
                            <a:ea typeface="Cambria Math" panose="02040503050406030204" pitchFamily="18" charset="0"/>
                          </a:rPr>
                          <m:t>𝑌</m:t>
                        </m:r>
                      </m:e>
                      <m:sub>
                        <m:r>
                          <a:rPr lang="es-MX" b="0" i="1" smtClean="0">
                            <a:latin typeface="Cambria Math" panose="02040503050406030204" pitchFamily="18" charset="0"/>
                            <a:ea typeface="Cambria Math" panose="02040503050406030204" pitchFamily="18" charset="0"/>
                          </a:rPr>
                          <m:t>33</m:t>
                        </m:r>
                        <m:r>
                          <a:rPr lang="es-MX" b="0" i="1" smtClean="0">
                            <a:latin typeface="Cambria Math" panose="02040503050406030204" pitchFamily="18" charset="0"/>
                            <a:ea typeface="Cambria Math" panose="02040503050406030204" pitchFamily="18" charset="0"/>
                          </a:rPr>
                          <m:t>𝑡𝑗</m:t>
                        </m:r>
                      </m:sub>
                      <m:sup>
                        <m:r>
                          <a:rPr lang="es-MX" b="0" i="1" smtClean="0">
                            <a:latin typeface="Cambria Math" panose="02040503050406030204" pitchFamily="18" charset="0"/>
                            <a:ea typeface="Cambria Math" panose="02040503050406030204" pitchFamily="18" charset="0"/>
                          </a:rPr>
                          <m:t>𝑁</m:t>
                        </m:r>
                      </m:sup>
                    </m:sSubSup>
                  </m:oMath>
                </a14:m>
                <a:r>
                  <a:rPr lang="en-US" dirty="0">
                    <a:ea typeface="Cambria Math" panose="02040503050406030204" pitchFamily="18" charset="0"/>
                  </a:rPr>
                  <a:t> that induces an estimate of the treatment effect and the average treatment effect: </a:t>
                </a:r>
              </a:p>
              <a:p>
                <a:pPr>
                  <a:spcAft>
                    <a:spcPts val="600"/>
                  </a:spcAft>
                </a:pPr>
                <a:endParaRPr lang="en-US" dirty="0"/>
              </a:p>
            </p:txBody>
          </p:sp>
        </mc:Choice>
        <mc:Fallback xmlns="">
          <p:sp>
            <p:nvSpPr>
              <p:cNvPr id="8" name="Marcador de contenido 7">
                <a:extLst>
                  <a:ext uri="{FF2B5EF4-FFF2-40B4-BE49-F238E27FC236}">
                    <a16:creationId xmlns:a16="http://schemas.microsoft.com/office/drawing/2014/main" id="{C8D497DB-1B6F-4B23-8DD9-6C002BE7807D}"/>
                  </a:ext>
                </a:extLst>
              </p:cNvPr>
              <p:cNvSpPr>
                <a:spLocks noGrp="1" noRot="1" noChangeAspect="1" noMove="1" noResize="1" noEditPoints="1" noAdjustHandles="1" noChangeArrowheads="1" noChangeShapeType="1" noTextEdit="1"/>
              </p:cNvSpPr>
              <p:nvPr>
                <p:ph idx="1"/>
              </p:nvPr>
            </p:nvSpPr>
            <p:spPr>
              <a:blipFill>
                <a:blip r:embed="rId2"/>
                <a:stretch>
                  <a:fillRect l="-722" r="-722"/>
                </a:stretch>
              </a:blipFill>
            </p:spPr>
            <p:txBody>
              <a:bodyPr/>
              <a:lstStyle/>
              <a:p>
                <a:r>
                  <a:rPr lang="es-MX">
                    <a:noFill/>
                  </a:rPr>
                  <a:t> </a:t>
                </a:r>
              </a:p>
            </p:txBody>
          </p:sp>
        </mc:Fallback>
      </mc:AlternateContent>
      <p:sp>
        <p:nvSpPr>
          <p:cNvPr id="5" name="Marcador de número de diapositiva 4">
            <a:extLst>
              <a:ext uri="{FF2B5EF4-FFF2-40B4-BE49-F238E27FC236}">
                <a16:creationId xmlns:a16="http://schemas.microsoft.com/office/drawing/2014/main" id="{EBC38EBE-DE74-49D5-BE28-F5D195306BA0}"/>
              </a:ext>
            </a:extLst>
          </p:cNvPr>
          <p:cNvSpPr>
            <a:spLocks noGrp="1"/>
          </p:cNvSpPr>
          <p:nvPr>
            <p:ph type="sldNum" sz="quarter" idx="12"/>
          </p:nvPr>
        </p:nvSpPr>
        <p:spPr/>
        <p:txBody>
          <a:bodyPr/>
          <a:lstStyle/>
          <a:p>
            <a:fld id="{8E002BF4-BBF3-4639-B0BE-64A04A870BC8}" type="slidenum">
              <a:rPr lang="es-MX" smtClean="0">
                <a:solidFill>
                  <a:srgbClr val="FFFFFF"/>
                </a:solidFill>
              </a:rPr>
              <a:pPr/>
              <a:t>15</a:t>
            </a:fld>
            <a:endParaRPr lang="es-MX" dirty="0">
              <a:solidFill>
                <a:srgbClr val="FFFFFF"/>
              </a:solidFill>
            </a:endParaRPr>
          </a:p>
        </p:txBody>
      </p:sp>
      <p:sp>
        <p:nvSpPr>
          <p:cNvPr id="9" name="Marcador de pie de página 2">
            <a:extLst>
              <a:ext uri="{FF2B5EF4-FFF2-40B4-BE49-F238E27FC236}">
                <a16:creationId xmlns:a16="http://schemas.microsoft.com/office/drawing/2014/main" id="{C6D9705E-190A-4A7E-BADE-F44C6AE1714F}"/>
              </a:ext>
            </a:extLst>
          </p:cNvPr>
          <p:cNvSpPr txBox="1">
            <a:spLocks/>
          </p:cNvSpPr>
          <p:nvPr/>
        </p:nvSpPr>
        <p:spPr>
          <a:xfrm>
            <a:off x="2759979" y="6465926"/>
            <a:ext cx="6291742" cy="365125"/>
          </a:xfrm>
          <a:prstGeom prst="rect">
            <a:avLst/>
          </a:prstGeom>
        </p:spPr>
        <p:txBody>
          <a:bodyPr vert="horz" lIns="91440" tIns="45720" rIns="91440" bIns="45720" rtlCol="0" anchor="ctr"/>
          <a:lstStyle>
            <a:defPPr>
              <a:defRPr lang="es-MX"/>
            </a:defPPr>
            <a:lvl1pPr marL="0" algn="ctr" defTabSz="914400" rtl="0" eaLnBrk="1" latinLnBrk="0" hangingPunct="1">
              <a:defRPr sz="1200" kern="1200" baseline="0">
                <a:solidFill>
                  <a:schemeClr val="bg1">
                    <a:lumMod val="85000"/>
                  </a:schemeClr>
                </a:solidFill>
                <a:latin typeface="Calibri"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solidFill>
                  <a:schemeClr val="bg1"/>
                </a:solidFill>
              </a:rPr>
              <a:t>Impact of Physical Climatic Shocks on the Conditions for Granting Mortgage Loans in Mexico</a:t>
            </a:r>
          </a:p>
          <a:p>
            <a:endParaRPr lang="es-MX" dirty="0">
              <a:solidFill>
                <a:srgbClr val="FFFFFF">
                  <a:lumMod val="85000"/>
                </a:srgbClr>
              </a:solidFill>
            </a:endParaRPr>
          </a:p>
        </p:txBody>
      </p:sp>
      <p:pic>
        <p:nvPicPr>
          <p:cNvPr id="6" name="Imagen 5">
            <a:extLst>
              <a:ext uri="{FF2B5EF4-FFF2-40B4-BE49-F238E27FC236}">
                <a16:creationId xmlns:a16="http://schemas.microsoft.com/office/drawing/2014/main" id="{9F8B42E3-FC72-4384-BF88-558616D53C46}"/>
              </a:ext>
            </a:extLst>
          </p:cNvPr>
          <p:cNvPicPr>
            <a:picLocks noChangeAspect="1"/>
          </p:cNvPicPr>
          <p:nvPr/>
        </p:nvPicPr>
        <p:blipFill>
          <a:blip r:embed="rId3"/>
          <a:stretch>
            <a:fillRect/>
          </a:stretch>
        </p:blipFill>
        <p:spPr>
          <a:xfrm>
            <a:off x="1557688" y="4992708"/>
            <a:ext cx="4757737" cy="895350"/>
          </a:xfrm>
          <a:prstGeom prst="rect">
            <a:avLst/>
          </a:prstGeom>
        </p:spPr>
      </p:pic>
      <p:pic>
        <p:nvPicPr>
          <p:cNvPr id="10" name="Imagen 9">
            <a:extLst>
              <a:ext uri="{FF2B5EF4-FFF2-40B4-BE49-F238E27FC236}">
                <a16:creationId xmlns:a16="http://schemas.microsoft.com/office/drawing/2014/main" id="{C09415D4-EA35-49C9-9AEF-B8CFE69F0C59}"/>
              </a:ext>
            </a:extLst>
          </p:cNvPr>
          <p:cNvPicPr>
            <a:picLocks noChangeAspect="1"/>
          </p:cNvPicPr>
          <p:nvPr/>
        </p:nvPicPr>
        <p:blipFill rotWithShape="1">
          <a:blip r:embed="rId4"/>
          <a:srcRect t="17488"/>
          <a:stretch/>
        </p:blipFill>
        <p:spPr>
          <a:xfrm>
            <a:off x="7232030" y="4911747"/>
            <a:ext cx="3024190" cy="855662"/>
          </a:xfrm>
          <a:prstGeom prst="rect">
            <a:avLst/>
          </a:prstGeom>
        </p:spPr>
      </p:pic>
    </p:spTree>
    <p:extLst>
      <p:ext uri="{BB962C8B-B14F-4D97-AF65-F5344CB8AC3E}">
        <p14:creationId xmlns:p14="http://schemas.microsoft.com/office/powerpoint/2010/main" val="27376732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ie de página 2">
            <a:extLst>
              <a:ext uri="{FF2B5EF4-FFF2-40B4-BE49-F238E27FC236}">
                <a16:creationId xmlns:a16="http://schemas.microsoft.com/office/drawing/2014/main" id="{6F47C343-392D-4552-904D-C660C230BC71}"/>
              </a:ext>
            </a:extLst>
          </p:cNvPr>
          <p:cNvSpPr>
            <a:spLocks noGrp="1"/>
          </p:cNvSpPr>
          <p:nvPr>
            <p:ph type="ftr" sz="quarter" idx="11"/>
          </p:nvPr>
        </p:nvSpPr>
        <p:spPr/>
        <p:txBody>
          <a:bodyPr/>
          <a:lstStyle/>
          <a:p>
            <a:endParaRPr lang="es-MX" dirty="0">
              <a:solidFill>
                <a:srgbClr val="FFFFFF">
                  <a:lumMod val="85000"/>
                </a:srgbClr>
              </a:solidFill>
            </a:endParaRPr>
          </a:p>
        </p:txBody>
      </p:sp>
      <p:sp>
        <p:nvSpPr>
          <p:cNvPr id="4" name="Marcador de número de diapositiva 3">
            <a:extLst>
              <a:ext uri="{FF2B5EF4-FFF2-40B4-BE49-F238E27FC236}">
                <a16:creationId xmlns:a16="http://schemas.microsoft.com/office/drawing/2014/main" id="{270A8A89-C637-497D-8582-8A315F286512}"/>
              </a:ext>
            </a:extLst>
          </p:cNvPr>
          <p:cNvSpPr>
            <a:spLocks noGrp="1"/>
          </p:cNvSpPr>
          <p:nvPr>
            <p:ph type="sldNum" sz="quarter" idx="12"/>
          </p:nvPr>
        </p:nvSpPr>
        <p:spPr/>
        <p:txBody>
          <a:bodyPr/>
          <a:lstStyle/>
          <a:p>
            <a:fld id="{8E002BF4-BBF3-4639-B0BE-64A04A870BC8}" type="slidenum">
              <a:rPr lang="es-MX" smtClean="0">
                <a:solidFill>
                  <a:srgbClr val="FFFFFF"/>
                </a:solidFill>
              </a:rPr>
              <a:pPr/>
              <a:t>16</a:t>
            </a:fld>
            <a:endParaRPr lang="es-MX" dirty="0">
              <a:solidFill>
                <a:srgbClr val="FFFFFF"/>
              </a:solidFill>
            </a:endParaRPr>
          </a:p>
        </p:txBody>
      </p:sp>
      <p:sp>
        <p:nvSpPr>
          <p:cNvPr id="5" name="Elipse 4">
            <a:extLst>
              <a:ext uri="{FF2B5EF4-FFF2-40B4-BE49-F238E27FC236}">
                <a16:creationId xmlns:a16="http://schemas.microsoft.com/office/drawing/2014/main" id="{46D5DC7C-18D1-4F86-B7A6-0E222DBD6CB7}"/>
              </a:ext>
            </a:extLst>
          </p:cNvPr>
          <p:cNvSpPr>
            <a:spLocks noChangeAspect="1"/>
          </p:cNvSpPr>
          <p:nvPr/>
        </p:nvSpPr>
        <p:spPr>
          <a:xfrm>
            <a:off x="711200" y="1016470"/>
            <a:ext cx="936000" cy="936104"/>
          </a:xfrm>
          <a:prstGeom prst="ellipse">
            <a:avLst/>
          </a:prstGeom>
          <a:solidFill>
            <a:srgbClr val="674C79">
              <a:alpha val="30196"/>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a:t>1</a:t>
            </a:r>
          </a:p>
        </p:txBody>
      </p:sp>
      <p:sp>
        <p:nvSpPr>
          <p:cNvPr id="11" name="Título 1">
            <a:extLst>
              <a:ext uri="{FF2B5EF4-FFF2-40B4-BE49-F238E27FC236}">
                <a16:creationId xmlns:a16="http://schemas.microsoft.com/office/drawing/2014/main" id="{62AD4565-2E0C-4AF7-AD94-EA1D9CD2026E}"/>
              </a:ext>
            </a:extLst>
          </p:cNvPr>
          <p:cNvSpPr>
            <a:spLocks noGrp="1"/>
          </p:cNvSpPr>
          <p:nvPr>
            <p:ph type="title"/>
          </p:nvPr>
        </p:nvSpPr>
        <p:spPr>
          <a:xfrm>
            <a:off x="609600" y="-27384"/>
            <a:ext cx="10972800" cy="936104"/>
          </a:xfrm>
        </p:spPr>
        <p:txBody>
          <a:bodyPr/>
          <a:lstStyle/>
          <a:p>
            <a:r>
              <a:rPr lang="en-US" dirty="0"/>
              <a:t>Roadmap</a:t>
            </a:r>
          </a:p>
        </p:txBody>
      </p:sp>
      <p:sp>
        <p:nvSpPr>
          <p:cNvPr id="12" name="Rectángulo: esquinas redondeadas 11">
            <a:extLst>
              <a:ext uri="{FF2B5EF4-FFF2-40B4-BE49-F238E27FC236}">
                <a16:creationId xmlns:a16="http://schemas.microsoft.com/office/drawing/2014/main" id="{5B672AF7-2029-4205-87C7-4BADE86CFC76}"/>
              </a:ext>
            </a:extLst>
          </p:cNvPr>
          <p:cNvSpPr>
            <a:spLocks/>
          </p:cNvSpPr>
          <p:nvPr/>
        </p:nvSpPr>
        <p:spPr>
          <a:xfrm>
            <a:off x="2115188" y="1217213"/>
            <a:ext cx="6152400" cy="529200"/>
          </a:xfrm>
          <a:prstGeom prst="roundRect">
            <a:avLst/>
          </a:prstGeom>
          <a:solidFill>
            <a:srgbClr val="674C79">
              <a:alpha val="30196"/>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Introduction</a:t>
            </a:r>
          </a:p>
        </p:txBody>
      </p:sp>
      <p:sp>
        <p:nvSpPr>
          <p:cNvPr id="13" name="Elipse 12">
            <a:extLst>
              <a:ext uri="{FF2B5EF4-FFF2-40B4-BE49-F238E27FC236}">
                <a16:creationId xmlns:a16="http://schemas.microsoft.com/office/drawing/2014/main" id="{25925208-EE9D-4066-9F4E-59A71327C3B6}"/>
              </a:ext>
            </a:extLst>
          </p:cNvPr>
          <p:cNvSpPr>
            <a:spLocks noChangeAspect="1"/>
          </p:cNvSpPr>
          <p:nvPr/>
        </p:nvSpPr>
        <p:spPr>
          <a:xfrm>
            <a:off x="711200" y="2258027"/>
            <a:ext cx="936000" cy="936104"/>
          </a:xfrm>
          <a:prstGeom prst="ellipse">
            <a:avLst/>
          </a:prstGeom>
          <a:solidFill>
            <a:srgbClr val="674C79">
              <a:alpha val="30196"/>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a:t>2</a:t>
            </a:r>
          </a:p>
        </p:txBody>
      </p:sp>
      <p:sp>
        <p:nvSpPr>
          <p:cNvPr id="14" name="Rectángulo: esquinas redondeadas 13">
            <a:extLst>
              <a:ext uri="{FF2B5EF4-FFF2-40B4-BE49-F238E27FC236}">
                <a16:creationId xmlns:a16="http://schemas.microsoft.com/office/drawing/2014/main" id="{0BB18D4F-6482-48E0-819F-9B1333889BF4}"/>
              </a:ext>
            </a:extLst>
          </p:cNvPr>
          <p:cNvSpPr>
            <a:spLocks/>
          </p:cNvSpPr>
          <p:nvPr/>
        </p:nvSpPr>
        <p:spPr>
          <a:xfrm>
            <a:off x="2115188" y="2461479"/>
            <a:ext cx="6152400" cy="529200"/>
          </a:xfrm>
          <a:prstGeom prst="roundRect">
            <a:avLst/>
          </a:prstGeom>
          <a:solidFill>
            <a:srgbClr val="674C79">
              <a:alpha val="30196"/>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Data and Methodology</a:t>
            </a:r>
          </a:p>
        </p:txBody>
      </p:sp>
      <p:sp>
        <p:nvSpPr>
          <p:cNvPr id="15" name="Elipse 14">
            <a:extLst>
              <a:ext uri="{FF2B5EF4-FFF2-40B4-BE49-F238E27FC236}">
                <a16:creationId xmlns:a16="http://schemas.microsoft.com/office/drawing/2014/main" id="{7D52045A-C326-4307-B99B-867308A9D5D9}"/>
              </a:ext>
            </a:extLst>
          </p:cNvPr>
          <p:cNvSpPr>
            <a:spLocks noChangeAspect="1"/>
          </p:cNvSpPr>
          <p:nvPr/>
        </p:nvSpPr>
        <p:spPr>
          <a:xfrm>
            <a:off x="711200" y="3502293"/>
            <a:ext cx="936000" cy="936104"/>
          </a:xfrm>
          <a:prstGeom prst="ellipse">
            <a:avLst/>
          </a:prstGeom>
          <a:solidFill>
            <a:srgbClr val="674C79">
              <a:alpha val="80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a:t>3</a:t>
            </a:r>
          </a:p>
        </p:txBody>
      </p:sp>
      <p:sp>
        <p:nvSpPr>
          <p:cNvPr id="16" name="Rectángulo: esquinas redondeadas 15">
            <a:extLst>
              <a:ext uri="{FF2B5EF4-FFF2-40B4-BE49-F238E27FC236}">
                <a16:creationId xmlns:a16="http://schemas.microsoft.com/office/drawing/2014/main" id="{371866B1-9110-4D5D-B99B-53984C70EFCF}"/>
              </a:ext>
            </a:extLst>
          </p:cNvPr>
          <p:cNvSpPr>
            <a:spLocks/>
          </p:cNvSpPr>
          <p:nvPr/>
        </p:nvSpPr>
        <p:spPr>
          <a:xfrm>
            <a:off x="2115188" y="3705745"/>
            <a:ext cx="6152400" cy="529200"/>
          </a:xfrm>
          <a:prstGeom prst="roundRect">
            <a:avLst/>
          </a:prstGeom>
          <a:solidFill>
            <a:srgbClr val="674C79">
              <a:alpha val="80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Results</a:t>
            </a:r>
          </a:p>
        </p:txBody>
      </p:sp>
      <p:sp>
        <p:nvSpPr>
          <p:cNvPr id="17" name="Elipse 16">
            <a:extLst>
              <a:ext uri="{FF2B5EF4-FFF2-40B4-BE49-F238E27FC236}">
                <a16:creationId xmlns:a16="http://schemas.microsoft.com/office/drawing/2014/main" id="{4CC9E4C4-3906-4DDF-8659-B511F0378BC2}"/>
              </a:ext>
            </a:extLst>
          </p:cNvPr>
          <p:cNvSpPr>
            <a:spLocks noChangeAspect="1"/>
          </p:cNvSpPr>
          <p:nvPr/>
        </p:nvSpPr>
        <p:spPr>
          <a:xfrm>
            <a:off x="711200" y="4786006"/>
            <a:ext cx="936000" cy="936104"/>
          </a:xfrm>
          <a:prstGeom prst="ellipse">
            <a:avLst/>
          </a:prstGeom>
          <a:solidFill>
            <a:srgbClr val="674C79">
              <a:alpha val="30196"/>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a:t>4</a:t>
            </a:r>
          </a:p>
        </p:txBody>
      </p:sp>
      <p:sp>
        <p:nvSpPr>
          <p:cNvPr id="18" name="Rectángulo: esquinas redondeadas 17">
            <a:extLst>
              <a:ext uri="{FF2B5EF4-FFF2-40B4-BE49-F238E27FC236}">
                <a16:creationId xmlns:a16="http://schemas.microsoft.com/office/drawing/2014/main" id="{C3D34B1E-FA0D-4EEB-ABB6-1FD4B3D39B2F}"/>
              </a:ext>
            </a:extLst>
          </p:cNvPr>
          <p:cNvSpPr>
            <a:spLocks/>
          </p:cNvSpPr>
          <p:nvPr/>
        </p:nvSpPr>
        <p:spPr>
          <a:xfrm>
            <a:off x="2115188" y="4989458"/>
            <a:ext cx="6152400" cy="529200"/>
          </a:xfrm>
          <a:prstGeom prst="roundRect">
            <a:avLst/>
          </a:prstGeom>
          <a:solidFill>
            <a:srgbClr val="674C79">
              <a:alpha val="30196"/>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Conclusions and Future Work</a:t>
            </a:r>
          </a:p>
        </p:txBody>
      </p:sp>
    </p:spTree>
    <p:extLst>
      <p:ext uri="{BB962C8B-B14F-4D97-AF65-F5344CB8AC3E}">
        <p14:creationId xmlns:p14="http://schemas.microsoft.com/office/powerpoint/2010/main" val="41908280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B4D0E762-5C70-41A3-95F4-C89604F893F9}"/>
              </a:ext>
            </a:extLst>
          </p:cNvPr>
          <p:cNvSpPr>
            <a:spLocks noGrp="1"/>
          </p:cNvSpPr>
          <p:nvPr>
            <p:ph type="title"/>
          </p:nvPr>
        </p:nvSpPr>
        <p:spPr/>
        <p:txBody>
          <a:bodyPr/>
          <a:lstStyle/>
          <a:p>
            <a:r>
              <a:rPr lang="en-US" dirty="0"/>
              <a:t>Results I: Hurricane “Alex”</a:t>
            </a:r>
          </a:p>
        </p:txBody>
      </p:sp>
      <p:pic>
        <p:nvPicPr>
          <p:cNvPr id="3" name="Marcador de contenido 2">
            <a:extLst>
              <a:ext uri="{FF2B5EF4-FFF2-40B4-BE49-F238E27FC236}">
                <a16:creationId xmlns:a16="http://schemas.microsoft.com/office/drawing/2014/main" id="{2FE7CF70-156A-4F99-9BC4-F2F0BD78088D}"/>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r="15094"/>
          <a:stretch/>
        </p:blipFill>
        <p:spPr>
          <a:xfrm>
            <a:off x="1195883" y="861095"/>
            <a:ext cx="4812555" cy="3556800"/>
          </a:xfrm>
        </p:spPr>
      </p:pic>
      <p:sp>
        <p:nvSpPr>
          <p:cNvPr id="5" name="Marcador de número de diapositiva 4">
            <a:extLst>
              <a:ext uri="{FF2B5EF4-FFF2-40B4-BE49-F238E27FC236}">
                <a16:creationId xmlns:a16="http://schemas.microsoft.com/office/drawing/2014/main" id="{EBC38EBE-DE74-49D5-BE28-F5D195306BA0}"/>
              </a:ext>
            </a:extLst>
          </p:cNvPr>
          <p:cNvSpPr>
            <a:spLocks noGrp="1"/>
          </p:cNvSpPr>
          <p:nvPr>
            <p:ph type="sldNum" sz="quarter" idx="12"/>
          </p:nvPr>
        </p:nvSpPr>
        <p:spPr/>
        <p:txBody>
          <a:bodyPr/>
          <a:lstStyle/>
          <a:p>
            <a:fld id="{8E002BF4-BBF3-4639-B0BE-64A04A870BC8}" type="slidenum">
              <a:rPr lang="es-MX" smtClean="0">
                <a:solidFill>
                  <a:srgbClr val="FFFFFF"/>
                </a:solidFill>
              </a:rPr>
              <a:pPr/>
              <a:t>17</a:t>
            </a:fld>
            <a:endParaRPr lang="es-MX" dirty="0">
              <a:solidFill>
                <a:srgbClr val="FFFFFF"/>
              </a:solidFill>
            </a:endParaRPr>
          </a:p>
        </p:txBody>
      </p:sp>
      <p:sp>
        <p:nvSpPr>
          <p:cNvPr id="9" name="Marcador de pie de página 2">
            <a:extLst>
              <a:ext uri="{FF2B5EF4-FFF2-40B4-BE49-F238E27FC236}">
                <a16:creationId xmlns:a16="http://schemas.microsoft.com/office/drawing/2014/main" id="{C6D9705E-190A-4A7E-BADE-F44C6AE1714F}"/>
              </a:ext>
            </a:extLst>
          </p:cNvPr>
          <p:cNvSpPr txBox="1">
            <a:spLocks/>
          </p:cNvSpPr>
          <p:nvPr/>
        </p:nvSpPr>
        <p:spPr>
          <a:xfrm>
            <a:off x="2759979" y="6465926"/>
            <a:ext cx="6291742" cy="365125"/>
          </a:xfrm>
          <a:prstGeom prst="rect">
            <a:avLst/>
          </a:prstGeom>
        </p:spPr>
        <p:txBody>
          <a:bodyPr vert="horz" lIns="91440" tIns="45720" rIns="91440" bIns="45720" rtlCol="0" anchor="ctr"/>
          <a:lstStyle>
            <a:defPPr>
              <a:defRPr lang="es-MX"/>
            </a:defPPr>
            <a:lvl1pPr marL="0" algn="ctr" defTabSz="914400" rtl="0" eaLnBrk="1" latinLnBrk="0" hangingPunct="1">
              <a:defRPr sz="1200" kern="1200" baseline="0">
                <a:solidFill>
                  <a:schemeClr val="bg1">
                    <a:lumMod val="85000"/>
                  </a:schemeClr>
                </a:solidFill>
                <a:latin typeface="Calibri"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solidFill>
                  <a:schemeClr val="bg1"/>
                </a:solidFill>
              </a:rPr>
              <a:t>Impact of Physical Climatic Shocks on the Conditions for Granting Mortgage Loans in Mexico</a:t>
            </a:r>
          </a:p>
          <a:p>
            <a:endParaRPr lang="es-MX" dirty="0">
              <a:solidFill>
                <a:srgbClr val="FFFFFF">
                  <a:lumMod val="85000"/>
                </a:srgbClr>
              </a:solidFill>
            </a:endParaRPr>
          </a:p>
        </p:txBody>
      </p:sp>
      <p:pic>
        <p:nvPicPr>
          <p:cNvPr id="6" name="Imagen 5">
            <a:extLst>
              <a:ext uri="{FF2B5EF4-FFF2-40B4-BE49-F238E27FC236}">
                <a16:creationId xmlns:a16="http://schemas.microsoft.com/office/drawing/2014/main" id="{E08D72F1-D77A-4C28-AD0A-28BA155FD6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56063" y="861095"/>
            <a:ext cx="5670072" cy="3558036"/>
          </a:xfrm>
          <a:prstGeom prst="rect">
            <a:avLst/>
          </a:prstGeom>
        </p:spPr>
      </p:pic>
      <p:pic>
        <p:nvPicPr>
          <p:cNvPr id="17" name="Imagen 16">
            <a:extLst>
              <a:ext uri="{FF2B5EF4-FFF2-40B4-BE49-F238E27FC236}">
                <a16:creationId xmlns:a16="http://schemas.microsoft.com/office/drawing/2014/main" id="{69EE65CC-123F-4910-9069-A3E486D39163}"/>
              </a:ext>
            </a:extLst>
          </p:cNvPr>
          <p:cNvPicPr>
            <a:picLocks noChangeAspect="1"/>
          </p:cNvPicPr>
          <p:nvPr/>
        </p:nvPicPr>
        <p:blipFill>
          <a:blip r:embed="rId4"/>
          <a:stretch>
            <a:fillRect/>
          </a:stretch>
        </p:blipFill>
        <p:spPr>
          <a:xfrm>
            <a:off x="4402966" y="4532195"/>
            <a:ext cx="3386069" cy="1754551"/>
          </a:xfrm>
          <a:prstGeom prst="rect">
            <a:avLst/>
          </a:prstGeom>
        </p:spPr>
      </p:pic>
    </p:spTree>
    <p:extLst>
      <p:ext uri="{BB962C8B-B14F-4D97-AF65-F5344CB8AC3E}">
        <p14:creationId xmlns:p14="http://schemas.microsoft.com/office/powerpoint/2010/main" val="18510012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B4D0E762-5C70-41A3-95F4-C89604F893F9}"/>
              </a:ext>
            </a:extLst>
          </p:cNvPr>
          <p:cNvSpPr>
            <a:spLocks noGrp="1"/>
          </p:cNvSpPr>
          <p:nvPr>
            <p:ph type="title"/>
          </p:nvPr>
        </p:nvSpPr>
        <p:spPr/>
        <p:txBody>
          <a:bodyPr/>
          <a:lstStyle/>
          <a:p>
            <a:r>
              <a:rPr lang="en-US" dirty="0"/>
              <a:t>Results II: Hurricane “Alex”</a:t>
            </a:r>
          </a:p>
        </p:txBody>
      </p:sp>
      <p:sp>
        <p:nvSpPr>
          <p:cNvPr id="5" name="Marcador de número de diapositiva 4">
            <a:extLst>
              <a:ext uri="{FF2B5EF4-FFF2-40B4-BE49-F238E27FC236}">
                <a16:creationId xmlns:a16="http://schemas.microsoft.com/office/drawing/2014/main" id="{EBC38EBE-DE74-49D5-BE28-F5D195306BA0}"/>
              </a:ext>
            </a:extLst>
          </p:cNvPr>
          <p:cNvSpPr>
            <a:spLocks noGrp="1"/>
          </p:cNvSpPr>
          <p:nvPr>
            <p:ph type="sldNum" sz="quarter" idx="12"/>
          </p:nvPr>
        </p:nvSpPr>
        <p:spPr/>
        <p:txBody>
          <a:bodyPr/>
          <a:lstStyle/>
          <a:p>
            <a:fld id="{8E002BF4-BBF3-4639-B0BE-64A04A870BC8}" type="slidenum">
              <a:rPr lang="es-MX" smtClean="0">
                <a:solidFill>
                  <a:srgbClr val="FFFFFF"/>
                </a:solidFill>
              </a:rPr>
              <a:pPr/>
              <a:t>18</a:t>
            </a:fld>
            <a:endParaRPr lang="es-MX" dirty="0">
              <a:solidFill>
                <a:srgbClr val="FFFFFF"/>
              </a:solidFill>
            </a:endParaRPr>
          </a:p>
        </p:txBody>
      </p:sp>
      <p:sp>
        <p:nvSpPr>
          <p:cNvPr id="9" name="Marcador de pie de página 2">
            <a:extLst>
              <a:ext uri="{FF2B5EF4-FFF2-40B4-BE49-F238E27FC236}">
                <a16:creationId xmlns:a16="http://schemas.microsoft.com/office/drawing/2014/main" id="{C6D9705E-190A-4A7E-BADE-F44C6AE1714F}"/>
              </a:ext>
            </a:extLst>
          </p:cNvPr>
          <p:cNvSpPr txBox="1">
            <a:spLocks/>
          </p:cNvSpPr>
          <p:nvPr/>
        </p:nvSpPr>
        <p:spPr>
          <a:xfrm>
            <a:off x="2759979" y="6465926"/>
            <a:ext cx="6291742" cy="365125"/>
          </a:xfrm>
          <a:prstGeom prst="rect">
            <a:avLst/>
          </a:prstGeom>
        </p:spPr>
        <p:txBody>
          <a:bodyPr vert="horz" lIns="91440" tIns="45720" rIns="91440" bIns="45720" rtlCol="0" anchor="ctr"/>
          <a:lstStyle>
            <a:defPPr>
              <a:defRPr lang="es-MX"/>
            </a:defPPr>
            <a:lvl1pPr marL="0" algn="ctr" defTabSz="914400" rtl="0" eaLnBrk="1" latinLnBrk="0" hangingPunct="1">
              <a:defRPr sz="1200" kern="1200" baseline="0">
                <a:solidFill>
                  <a:schemeClr val="bg1">
                    <a:lumMod val="85000"/>
                  </a:schemeClr>
                </a:solidFill>
                <a:latin typeface="Calibri"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solidFill>
                  <a:schemeClr val="bg1"/>
                </a:solidFill>
              </a:rPr>
              <a:t>Impact of Physical Climatic Shocks on the Conditions for Granting Mortgage Loans in Mexico</a:t>
            </a:r>
          </a:p>
          <a:p>
            <a:endParaRPr lang="es-MX" dirty="0">
              <a:solidFill>
                <a:srgbClr val="FFFFFF">
                  <a:lumMod val="85000"/>
                </a:srgbClr>
              </a:solidFill>
            </a:endParaRPr>
          </a:p>
        </p:txBody>
      </p:sp>
      <p:pic>
        <p:nvPicPr>
          <p:cNvPr id="11" name="Imagen 10">
            <a:extLst>
              <a:ext uri="{FF2B5EF4-FFF2-40B4-BE49-F238E27FC236}">
                <a16:creationId xmlns:a16="http://schemas.microsoft.com/office/drawing/2014/main" id="{6E474560-E572-4A3A-8F1C-0A3D77175A72}"/>
              </a:ext>
            </a:extLst>
          </p:cNvPr>
          <p:cNvPicPr>
            <a:picLocks noChangeAspect="1"/>
          </p:cNvPicPr>
          <p:nvPr/>
        </p:nvPicPr>
        <p:blipFill rotWithShape="1">
          <a:blip r:embed="rId2">
            <a:extLst>
              <a:ext uri="{28A0092B-C50C-407E-A947-70E740481C1C}">
                <a14:useLocalDpi xmlns:a14="http://schemas.microsoft.com/office/drawing/2010/main" val="0"/>
              </a:ext>
            </a:extLst>
          </a:blip>
          <a:srcRect r="16678"/>
          <a:stretch/>
        </p:blipFill>
        <p:spPr>
          <a:xfrm>
            <a:off x="365795" y="1060186"/>
            <a:ext cx="3585093" cy="2700000"/>
          </a:xfrm>
          <a:prstGeom prst="rect">
            <a:avLst/>
          </a:prstGeom>
        </p:spPr>
      </p:pic>
      <p:pic>
        <p:nvPicPr>
          <p:cNvPr id="13" name="Imagen 12">
            <a:extLst>
              <a:ext uri="{FF2B5EF4-FFF2-40B4-BE49-F238E27FC236}">
                <a16:creationId xmlns:a16="http://schemas.microsoft.com/office/drawing/2014/main" id="{E3461CE9-EEDA-43E6-8A3D-17945D76C894}"/>
              </a:ext>
            </a:extLst>
          </p:cNvPr>
          <p:cNvPicPr>
            <a:picLocks noChangeAspect="1"/>
          </p:cNvPicPr>
          <p:nvPr/>
        </p:nvPicPr>
        <p:blipFill rotWithShape="1">
          <a:blip r:embed="rId3">
            <a:extLst>
              <a:ext uri="{28A0092B-C50C-407E-A947-70E740481C1C}">
                <a14:useLocalDpi xmlns:a14="http://schemas.microsoft.com/office/drawing/2010/main" val="0"/>
              </a:ext>
            </a:extLst>
          </a:blip>
          <a:srcRect r="16678"/>
          <a:stretch/>
        </p:blipFill>
        <p:spPr>
          <a:xfrm>
            <a:off x="3950888" y="1060186"/>
            <a:ext cx="3585093" cy="2700000"/>
          </a:xfrm>
          <a:prstGeom prst="rect">
            <a:avLst/>
          </a:prstGeom>
        </p:spPr>
      </p:pic>
      <p:pic>
        <p:nvPicPr>
          <p:cNvPr id="15" name="Imagen 14">
            <a:extLst>
              <a:ext uri="{FF2B5EF4-FFF2-40B4-BE49-F238E27FC236}">
                <a16:creationId xmlns:a16="http://schemas.microsoft.com/office/drawing/2014/main" id="{694FE27E-1C5A-4964-B87C-46466F63CCB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35981" y="1060186"/>
            <a:ext cx="4302709" cy="2700000"/>
          </a:xfrm>
          <a:prstGeom prst="rect">
            <a:avLst/>
          </a:prstGeom>
        </p:spPr>
      </p:pic>
      <p:grpSp>
        <p:nvGrpSpPr>
          <p:cNvPr id="12" name="Grupo 11">
            <a:extLst>
              <a:ext uri="{FF2B5EF4-FFF2-40B4-BE49-F238E27FC236}">
                <a16:creationId xmlns:a16="http://schemas.microsoft.com/office/drawing/2014/main" id="{84C77496-2A14-47DD-8FAE-AADBCAD5A148}"/>
              </a:ext>
            </a:extLst>
          </p:cNvPr>
          <p:cNvGrpSpPr/>
          <p:nvPr/>
        </p:nvGrpSpPr>
        <p:grpSpPr>
          <a:xfrm>
            <a:off x="3362326" y="4131436"/>
            <a:ext cx="5467349" cy="2098727"/>
            <a:chOff x="2371725" y="4236211"/>
            <a:chExt cx="5467349" cy="2098727"/>
          </a:xfrm>
        </p:grpSpPr>
        <p:pic>
          <p:nvPicPr>
            <p:cNvPr id="10" name="Imagen 9">
              <a:extLst>
                <a:ext uri="{FF2B5EF4-FFF2-40B4-BE49-F238E27FC236}">
                  <a16:creationId xmlns:a16="http://schemas.microsoft.com/office/drawing/2014/main" id="{7FF882FE-F4A4-4871-A4E3-6DB8A5FE279D}"/>
                </a:ext>
              </a:extLst>
            </p:cNvPr>
            <p:cNvPicPr>
              <a:picLocks noChangeAspect="1"/>
            </p:cNvPicPr>
            <p:nvPr/>
          </p:nvPicPr>
          <p:blipFill rotWithShape="1">
            <a:blip r:embed="rId5"/>
            <a:srcRect r="73274"/>
            <a:stretch/>
          </p:blipFill>
          <p:spPr>
            <a:xfrm>
              <a:off x="2371725" y="4236211"/>
              <a:ext cx="1990725" cy="2098727"/>
            </a:xfrm>
            <a:prstGeom prst="rect">
              <a:avLst/>
            </a:prstGeom>
          </p:spPr>
        </p:pic>
        <p:pic>
          <p:nvPicPr>
            <p:cNvPr id="14" name="Imagen 13">
              <a:extLst>
                <a:ext uri="{FF2B5EF4-FFF2-40B4-BE49-F238E27FC236}">
                  <a16:creationId xmlns:a16="http://schemas.microsoft.com/office/drawing/2014/main" id="{08D36749-C1E5-4493-A45F-E2E70E9ED049}"/>
                </a:ext>
              </a:extLst>
            </p:cNvPr>
            <p:cNvPicPr>
              <a:picLocks noChangeAspect="1"/>
            </p:cNvPicPr>
            <p:nvPr/>
          </p:nvPicPr>
          <p:blipFill rotWithShape="1">
            <a:blip r:embed="rId5"/>
            <a:srcRect l="53325"/>
            <a:stretch/>
          </p:blipFill>
          <p:spPr>
            <a:xfrm>
              <a:off x="4362449" y="4236211"/>
              <a:ext cx="3476625" cy="2098727"/>
            </a:xfrm>
            <a:prstGeom prst="rect">
              <a:avLst/>
            </a:prstGeom>
          </p:spPr>
        </p:pic>
      </p:grpSp>
    </p:spTree>
    <p:extLst>
      <p:ext uri="{BB962C8B-B14F-4D97-AF65-F5344CB8AC3E}">
        <p14:creationId xmlns:p14="http://schemas.microsoft.com/office/powerpoint/2010/main" val="16282704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B4D0E762-5C70-41A3-95F4-C89604F893F9}"/>
              </a:ext>
            </a:extLst>
          </p:cNvPr>
          <p:cNvSpPr>
            <a:spLocks noGrp="1"/>
          </p:cNvSpPr>
          <p:nvPr>
            <p:ph type="title"/>
          </p:nvPr>
        </p:nvSpPr>
        <p:spPr/>
        <p:txBody>
          <a:bodyPr/>
          <a:lstStyle/>
          <a:p>
            <a:r>
              <a:rPr lang="en-US" dirty="0"/>
              <a:t>Robustness Check I: Hurricane “Alex”</a:t>
            </a:r>
          </a:p>
        </p:txBody>
      </p:sp>
      <p:pic>
        <p:nvPicPr>
          <p:cNvPr id="3" name="Marcador de contenido 2">
            <a:extLst>
              <a:ext uri="{FF2B5EF4-FFF2-40B4-BE49-F238E27FC236}">
                <a16:creationId xmlns:a16="http://schemas.microsoft.com/office/drawing/2014/main" id="{3985EC41-135F-4C3C-8E7A-441D1DBAEC0A}"/>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b="7563"/>
          <a:stretch/>
        </p:blipFill>
        <p:spPr>
          <a:xfrm>
            <a:off x="443408" y="1184113"/>
            <a:ext cx="3656680" cy="2121061"/>
          </a:xfrm>
        </p:spPr>
      </p:pic>
      <p:sp>
        <p:nvSpPr>
          <p:cNvPr id="5" name="Marcador de número de diapositiva 4">
            <a:extLst>
              <a:ext uri="{FF2B5EF4-FFF2-40B4-BE49-F238E27FC236}">
                <a16:creationId xmlns:a16="http://schemas.microsoft.com/office/drawing/2014/main" id="{EBC38EBE-DE74-49D5-BE28-F5D195306BA0}"/>
              </a:ext>
            </a:extLst>
          </p:cNvPr>
          <p:cNvSpPr>
            <a:spLocks noGrp="1"/>
          </p:cNvSpPr>
          <p:nvPr>
            <p:ph type="sldNum" sz="quarter" idx="12"/>
          </p:nvPr>
        </p:nvSpPr>
        <p:spPr/>
        <p:txBody>
          <a:bodyPr/>
          <a:lstStyle/>
          <a:p>
            <a:fld id="{8E002BF4-BBF3-4639-B0BE-64A04A870BC8}" type="slidenum">
              <a:rPr lang="es-MX" smtClean="0">
                <a:solidFill>
                  <a:srgbClr val="FFFFFF"/>
                </a:solidFill>
              </a:rPr>
              <a:pPr/>
              <a:t>19</a:t>
            </a:fld>
            <a:endParaRPr lang="es-MX" dirty="0">
              <a:solidFill>
                <a:srgbClr val="FFFFFF"/>
              </a:solidFill>
            </a:endParaRPr>
          </a:p>
        </p:txBody>
      </p:sp>
      <p:sp>
        <p:nvSpPr>
          <p:cNvPr id="9" name="Marcador de pie de página 2">
            <a:extLst>
              <a:ext uri="{FF2B5EF4-FFF2-40B4-BE49-F238E27FC236}">
                <a16:creationId xmlns:a16="http://schemas.microsoft.com/office/drawing/2014/main" id="{C6D9705E-190A-4A7E-BADE-F44C6AE1714F}"/>
              </a:ext>
            </a:extLst>
          </p:cNvPr>
          <p:cNvSpPr txBox="1">
            <a:spLocks/>
          </p:cNvSpPr>
          <p:nvPr/>
        </p:nvSpPr>
        <p:spPr>
          <a:xfrm>
            <a:off x="2759979" y="6465926"/>
            <a:ext cx="6291742" cy="365125"/>
          </a:xfrm>
          <a:prstGeom prst="rect">
            <a:avLst/>
          </a:prstGeom>
        </p:spPr>
        <p:txBody>
          <a:bodyPr vert="horz" lIns="91440" tIns="45720" rIns="91440" bIns="45720" rtlCol="0" anchor="ctr"/>
          <a:lstStyle>
            <a:defPPr>
              <a:defRPr lang="es-MX"/>
            </a:defPPr>
            <a:lvl1pPr marL="0" algn="ctr" defTabSz="914400" rtl="0" eaLnBrk="1" latinLnBrk="0" hangingPunct="1">
              <a:defRPr sz="1200" kern="1200" baseline="0">
                <a:solidFill>
                  <a:schemeClr val="bg1">
                    <a:lumMod val="85000"/>
                  </a:schemeClr>
                </a:solidFill>
                <a:latin typeface="Calibri"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solidFill>
                  <a:schemeClr val="bg1"/>
                </a:solidFill>
              </a:rPr>
              <a:t>Impact of Physical Climatic Shocks on the Conditions for Granting Mortgage Loans in Mexico</a:t>
            </a:r>
          </a:p>
          <a:p>
            <a:endParaRPr lang="es-MX" dirty="0">
              <a:solidFill>
                <a:srgbClr val="FFFFFF">
                  <a:lumMod val="85000"/>
                </a:srgbClr>
              </a:solidFill>
            </a:endParaRPr>
          </a:p>
        </p:txBody>
      </p:sp>
      <p:pic>
        <p:nvPicPr>
          <p:cNvPr id="6" name="Imagen 5">
            <a:extLst>
              <a:ext uri="{FF2B5EF4-FFF2-40B4-BE49-F238E27FC236}">
                <a16:creationId xmlns:a16="http://schemas.microsoft.com/office/drawing/2014/main" id="{A0D8C5E2-D434-4512-AB3F-B0E926EEF8EA}"/>
              </a:ext>
            </a:extLst>
          </p:cNvPr>
          <p:cNvPicPr>
            <a:picLocks noChangeAspect="1"/>
          </p:cNvPicPr>
          <p:nvPr/>
        </p:nvPicPr>
        <p:blipFill rotWithShape="1">
          <a:blip r:embed="rId3">
            <a:extLst>
              <a:ext uri="{28A0092B-C50C-407E-A947-70E740481C1C}">
                <a14:useLocalDpi xmlns:a14="http://schemas.microsoft.com/office/drawing/2010/main" val="0"/>
              </a:ext>
            </a:extLst>
          </a:blip>
          <a:srcRect b="7563"/>
          <a:stretch/>
        </p:blipFill>
        <p:spPr>
          <a:xfrm>
            <a:off x="4230495" y="1184113"/>
            <a:ext cx="3656680" cy="2121061"/>
          </a:xfrm>
          <a:prstGeom prst="rect">
            <a:avLst/>
          </a:prstGeom>
        </p:spPr>
      </p:pic>
      <p:pic>
        <p:nvPicPr>
          <p:cNvPr id="11" name="Imagen 10">
            <a:extLst>
              <a:ext uri="{FF2B5EF4-FFF2-40B4-BE49-F238E27FC236}">
                <a16:creationId xmlns:a16="http://schemas.microsoft.com/office/drawing/2014/main" id="{F95B6B89-5D5A-44C7-BBA6-CCDE8F7A5AF7}"/>
              </a:ext>
            </a:extLst>
          </p:cNvPr>
          <p:cNvPicPr>
            <a:picLocks noChangeAspect="1"/>
          </p:cNvPicPr>
          <p:nvPr/>
        </p:nvPicPr>
        <p:blipFill rotWithShape="1">
          <a:blip r:embed="rId4">
            <a:extLst>
              <a:ext uri="{28A0092B-C50C-407E-A947-70E740481C1C}">
                <a14:useLocalDpi xmlns:a14="http://schemas.microsoft.com/office/drawing/2010/main" val="0"/>
              </a:ext>
            </a:extLst>
          </a:blip>
          <a:srcRect b="7563"/>
          <a:stretch/>
        </p:blipFill>
        <p:spPr>
          <a:xfrm>
            <a:off x="8017583" y="1184113"/>
            <a:ext cx="3656680" cy="2121061"/>
          </a:xfrm>
          <a:prstGeom prst="rect">
            <a:avLst/>
          </a:prstGeom>
        </p:spPr>
      </p:pic>
      <p:pic>
        <p:nvPicPr>
          <p:cNvPr id="13" name="Imagen 12">
            <a:extLst>
              <a:ext uri="{FF2B5EF4-FFF2-40B4-BE49-F238E27FC236}">
                <a16:creationId xmlns:a16="http://schemas.microsoft.com/office/drawing/2014/main" id="{3E96831C-12EF-4F51-8B1E-409B6D3979E6}"/>
              </a:ext>
            </a:extLst>
          </p:cNvPr>
          <p:cNvPicPr>
            <a:picLocks noChangeAspect="1"/>
          </p:cNvPicPr>
          <p:nvPr/>
        </p:nvPicPr>
        <p:blipFill rotWithShape="1">
          <a:blip r:embed="rId5">
            <a:extLst>
              <a:ext uri="{28A0092B-C50C-407E-A947-70E740481C1C}">
                <a14:useLocalDpi xmlns:a14="http://schemas.microsoft.com/office/drawing/2010/main" val="0"/>
              </a:ext>
            </a:extLst>
          </a:blip>
          <a:srcRect b="7563"/>
          <a:stretch/>
        </p:blipFill>
        <p:spPr>
          <a:xfrm>
            <a:off x="2343544" y="3768762"/>
            <a:ext cx="3661746" cy="2124000"/>
          </a:xfrm>
          <a:prstGeom prst="rect">
            <a:avLst/>
          </a:prstGeom>
        </p:spPr>
      </p:pic>
      <p:pic>
        <p:nvPicPr>
          <p:cNvPr id="15" name="Imagen 14">
            <a:extLst>
              <a:ext uri="{FF2B5EF4-FFF2-40B4-BE49-F238E27FC236}">
                <a16:creationId xmlns:a16="http://schemas.microsoft.com/office/drawing/2014/main" id="{D615CE5B-0861-4A38-912B-8427BDD18547}"/>
              </a:ext>
            </a:extLst>
          </p:cNvPr>
          <p:cNvPicPr>
            <a:picLocks noChangeAspect="1"/>
          </p:cNvPicPr>
          <p:nvPr/>
        </p:nvPicPr>
        <p:blipFill rotWithShape="1">
          <a:blip r:embed="rId6">
            <a:extLst>
              <a:ext uri="{28A0092B-C50C-407E-A947-70E740481C1C}">
                <a14:useLocalDpi xmlns:a14="http://schemas.microsoft.com/office/drawing/2010/main" val="0"/>
              </a:ext>
            </a:extLst>
          </a:blip>
          <a:srcRect b="7563"/>
          <a:stretch/>
        </p:blipFill>
        <p:spPr>
          <a:xfrm>
            <a:off x="6186710" y="3768762"/>
            <a:ext cx="3661746" cy="2124000"/>
          </a:xfrm>
          <a:prstGeom prst="rect">
            <a:avLst/>
          </a:prstGeom>
        </p:spPr>
      </p:pic>
    </p:spTree>
    <p:extLst>
      <p:ext uri="{BB962C8B-B14F-4D97-AF65-F5344CB8AC3E}">
        <p14:creationId xmlns:p14="http://schemas.microsoft.com/office/powerpoint/2010/main" val="2862978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1ACC37E-A56E-4118-B757-7038B85E2BB3}"/>
              </a:ext>
            </a:extLst>
          </p:cNvPr>
          <p:cNvSpPr>
            <a:spLocks noGrp="1"/>
          </p:cNvSpPr>
          <p:nvPr>
            <p:ph type="title"/>
          </p:nvPr>
        </p:nvSpPr>
        <p:spPr>
          <a:xfrm>
            <a:off x="609600" y="-27384"/>
            <a:ext cx="10972800" cy="936104"/>
          </a:xfrm>
        </p:spPr>
        <p:txBody>
          <a:bodyPr/>
          <a:lstStyle/>
          <a:p>
            <a:r>
              <a:rPr lang="en-US" dirty="0"/>
              <a:t>Disclaimer</a:t>
            </a:r>
          </a:p>
        </p:txBody>
      </p:sp>
      <p:sp>
        <p:nvSpPr>
          <p:cNvPr id="4" name="Content Placeholder 3">
            <a:extLst>
              <a:ext uri="{FF2B5EF4-FFF2-40B4-BE49-F238E27FC236}">
                <a16:creationId xmlns:a16="http://schemas.microsoft.com/office/drawing/2014/main" id="{A369F5F7-8058-4B55-959D-A131F15CA9C5}"/>
              </a:ext>
            </a:extLst>
          </p:cNvPr>
          <p:cNvSpPr txBox="1">
            <a:spLocks/>
          </p:cNvSpPr>
          <p:nvPr/>
        </p:nvSpPr>
        <p:spPr>
          <a:xfrm>
            <a:off x="2333625" y="2502027"/>
            <a:ext cx="7524750" cy="1853946"/>
          </a:xfrm>
          <a:prstGeom prst="rect">
            <a:avLst/>
          </a:prstGeom>
        </p:spPr>
        <p:txBody>
          <a:bodyPr>
            <a:normAutofit/>
          </a:bodyPr>
          <a:lstStyle>
            <a:lvl1pPr marL="342900" indent="-342900" algn="l" defTabSz="914400" rtl="0" eaLnBrk="1" latinLnBrk="0" hangingPunct="1">
              <a:spcBef>
                <a:spcPct val="20000"/>
              </a:spcBef>
              <a:buClr>
                <a:schemeClr val="accent4"/>
              </a:buClr>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Clr>
                <a:schemeClr val="accent1"/>
              </a:buClr>
              <a:buSzPct val="50000"/>
              <a:buFont typeface="Wingdings" pitchFamily="2" charset="2"/>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chemeClr val="accent1"/>
              </a:buClr>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chemeClr val="accent1"/>
              </a:buClr>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chemeClr val="accent1"/>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400" dirty="0">
                <a:latin typeface="+mj-lt"/>
              </a:rPr>
              <a:t>The opinions and views expressed in this document are the sole responsibility of the authors and do not necessarily represent the institutional position of Banco de México or its Governing Board. </a:t>
            </a:r>
          </a:p>
          <a:p>
            <a:endParaRPr lang="en-US" sz="2400" dirty="0">
              <a:latin typeface="+mj-lt"/>
            </a:endParaRPr>
          </a:p>
        </p:txBody>
      </p:sp>
    </p:spTree>
    <p:extLst>
      <p:ext uri="{BB962C8B-B14F-4D97-AF65-F5344CB8AC3E}">
        <p14:creationId xmlns:p14="http://schemas.microsoft.com/office/powerpoint/2010/main" val="9750042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B4D0E762-5C70-41A3-95F4-C89604F893F9}"/>
              </a:ext>
            </a:extLst>
          </p:cNvPr>
          <p:cNvSpPr>
            <a:spLocks noGrp="1"/>
          </p:cNvSpPr>
          <p:nvPr>
            <p:ph type="title"/>
          </p:nvPr>
        </p:nvSpPr>
        <p:spPr/>
        <p:txBody>
          <a:bodyPr/>
          <a:lstStyle/>
          <a:p>
            <a:r>
              <a:rPr lang="en-US" dirty="0"/>
              <a:t>Results III: San Luis Potosí Drought</a:t>
            </a:r>
          </a:p>
        </p:txBody>
      </p:sp>
      <p:pic>
        <p:nvPicPr>
          <p:cNvPr id="3" name="Marcador de contenido 2">
            <a:extLst>
              <a:ext uri="{FF2B5EF4-FFF2-40B4-BE49-F238E27FC236}">
                <a16:creationId xmlns:a16="http://schemas.microsoft.com/office/drawing/2014/main" id="{99A5723D-2049-46B0-8F57-EEFB68A7A48C}"/>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r="16937"/>
          <a:stretch/>
        </p:blipFill>
        <p:spPr>
          <a:xfrm>
            <a:off x="751954" y="1018606"/>
            <a:ext cx="3190601" cy="2410395"/>
          </a:xfrm>
        </p:spPr>
      </p:pic>
      <p:sp>
        <p:nvSpPr>
          <p:cNvPr id="5" name="Marcador de número de diapositiva 4">
            <a:extLst>
              <a:ext uri="{FF2B5EF4-FFF2-40B4-BE49-F238E27FC236}">
                <a16:creationId xmlns:a16="http://schemas.microsoft.com/office/drawing/2014/main" id="{EBC38EBE-DE74-49D5-BE28-F5D195306BA0}"/>
              </a:ext>
            </a:extLst>
          </p:cNvPr>
          <p:cNvSpPr>
            <a:spLocks noGrp="1"/>
          </p:cNvSpPr>
          <p:nvPr>
            <p:ph type="sldNum" sz="quarter" idx="12"/>
          </p:nvPr>
        </p:nvSpPr>
        <p:spPr/>
        <p:txBody>
          <a:bodyPr/>
          <a:lstStyle/>
          <a:p>
            <a:fld id="{8E002BF4-BBF3-4639-B0BE-64A04A870BC8}" type="slidenum">
              <a:rPr lang="es-MX" smtClean="0">
                <a:solidFill>
                  <a:srgbClr val="FFFFFF"/>
                </a:solidFill>
              </a:rPr>
              <a:pPr/>
              <a:t>20</a:t>
            </a:fld>
            <a:endParaRPr lang="es-MX" dirty="0">
              <a:solidFill>
                <a:srgbClr val="FFFFFF"/>
              </a:solidFill>
            </a:endParaRPr>
          </a:p>
        </p:txBody>
      </p:sp>
      <p:sp>
        <p:nvSpPr>
          <p:cNvPr id="9" name="Marcador de pie de página 2">
            <a:extLst>
              <a:ext uri="{FF2B5EF4-FFF2-40B4-BE49-F238E27FC236}">
                <a16:creationId xmlns:a16="http://schemas.microsoft.com/office/drawing/2014/main" id="{C6D9705E-190A-4A7E-BADE-F44C6AE1714F}"/>
              </a:ext>
            </a:extLst>
          </p:cNvPr>
          <p:cNvSpPr txBox="1">
            <a:spLocks/>
          </p:cNvSpPr>
          <p:nvPr/>
        </p:nvSpPr>
        <p:spPr>
          <a:xfrm>
            <a:off x="2759979" y="6465926"/>
            <a:ext cx="6291742" cy="365125"/>
          </a:xfrm>
          <a:prstGeom prst="rect">
            <a:avLst/>
          </a:prstGeom>
        </p:spPr>
        <p:txBody>
          <a:bodyPr vert="horz" lIns="91440" tIns="45720" rIns="91440" bIns="45720" rtlCol="0" anchor="ctr"/>
          <a:lstStyle>
            <a:defPPr>
              <a:defRPr lang="es-MX"/>
            </a:defPPr>
            <a:lvl1pPr marL="0" algn="ctr" defTabSz="914400" rtl="0" eaLnBrk="1" latinLnBrk="0" hangingPunct="1">
              <a:defRPr sz="1200" kern="1200" baseline="0">
                <a:solidFill>
                  <a:schemeClr val="bg1">
                    <a:lumMod val="85000"/>
                  </a:schemeClr>
                </a:solidFill>
                <a:latin typeface="Calibri"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solidFill>
                  <a:schemeClr val="bg1"/>
                </a:solidFill>
              </a:rPr>
              <a:t>Impact of Physical Climatic Shocks on the Conditions for Granting Mortgage Loans in Mexico</a:t>
            </a:r>
          </a:p>
          <a:p>
            <a:endParaRPr lang="es-MX" dirty="0">
              <a:solidFill>
                <a:srgbClr val="FFFFFF">
                  <a:lumMod val="85000"/>
                </a:srgbClr>
              </a:solidFill>
            </a:endParaRPr>
          </a:p>
        </p:txBody>
      </p:sp>
      <p:pic>
        <p:nvPicPr>
          <p:cNvPr id="6" name="Imagen 5">
            <a:extLst>
              <a:ext uri="{FF2B5EF4-FFF2-40B4-BE49-F238E27FC236}">
                <a16:creationId xmlns:a16="http://schemas.microsoft.com/office/drawing/2014/main" id="{0FE70160-D0B7-484F-B34E-2106A3E64EB1}"/>
              </a:ext>
            </a:extLst>
          </p:cNvPr>
          <p:cNvPicPr>
            <a:picLocks noChangeAspect="1"/>
          </p:cNvPicPr>
          <p:nvPr/>
        </p:nvPicPr>
        <p:blipFill rotWithShape="1">
          <a:blip r:embed="rId3">
            <a:extLst>
              <a:ext uri="{28A0092B-C50C-407E-A947-70E740481C1C}">
                <a14:useLocalDpi xmlns:a14="http://schemas.microsoft.com/office/drawing/2010/main" val="0"/>
              </a:ext>
            </a:extLst>
          </a:blip>
          <a:srcRect r="16937"/>
          <a:stretch/>
        </p:blipFill>
        <p:spPr>
          <a:xfrm>
            <a:off x="4356151" y="1018605"/>
            <a:ext cx="3190602" cy="2410395"/>
          </a:xfrm>
          <a:prstGeom prst="rect">
            <a:avLst/>
          </a:prstGeom>
        </p:spPr>
      </p:pic>
      <p:pic>
        <p:nvPicPr>
          <p:cNvPr id="19" name="Imagen 18">
            <a:extLst>
              <a:ext uri="{FF2B5EF4-FFF2-40B4-BE49-F238E27FC236}">
                <a16:creationId xmlns:a16="http://schemas.microsoft.com/office/drawing/2014/main" id="{8C5D84AB-97E1-4A5B-B8FA-B93B2F4CBD9A}"/>
              </a:ext>
            </a:extLst>
          </p:cNvPr>
          <p:cNvPicPr>
            <a:picLocks noChangeAspect="1"/>
          </p:cNvPicPr>
          <p:nvPr/>
        </p:nvPicPr>
        <p:blipFill rotWithShape="1">
          <a:blip r:embed="rId4"/>
          <a:srcRect r="37541" b="7190"/>
          <a:stretch/>
        </p:blipFill>
        <p:spPr>
          <a:xfrm>
            <a:off x="4265914" y="3560413"/>
            <a:ext cx="3660172" cy="2715379"/>
          </a:xfrm>
          <a:prstGeom prst="rect">
            <a:avLst/>
          </a:prstGeom>
        </p:spPr>
      </p:pic>
      <p:pic>
        <p:nvPicPr>
          <p:cNvPr id="20" name="Imagen 19">
            <a:extLst>
              <a:ext uri="{FF2B5EF4-FFF2-40B4-BE49-F238E27FC236}">
                <a16:creationId xmlns:a16="http://schemas.microsoft.com/office/drawing/2014/main" id="{0E8063F7-1D54-4AA0-80C8-9F06FDEEE4DA}"/>
              </a:ext>
            </a:extLst>
          </p:cNvPr>
          <p:cNvPicPr>
            <a:picLocks noChangeAspect="1"/>
          </p:cNvPicPr>
          <p:nvPr/>
        </p:nvPicPr>
        <p:blipFill rotWithShape="1">
          <a:blip r:embed="rId5">
            <a:extLst>
              <a:ext uri="{28A0092B-C50C-407E-A947-70E740481C1C}">
                <a14:useLocalDpi xmlns:a14="http://schemas.microsoft.com/office/drawing/2010/main" val="0"/>
              </a:ext>
            </a:extLst>
          </a:blip>
          <a:srcRect l="1" r="563"/>
          <a:stretch/>
        </p:blipFill>
        <p:spPr>
          <a:xfrm>
            <a:off x="7960349" y="1017000"/>
            <a:ext cx="3822076" cy="2412000"/>
          </a:xfrm>
          <a:prstGeom prst="rect">
            <a:avLst/>
          </a:prstGeom>
        </p:spPr>
      </p:pic>
      <p:pic>
        <p:nvPicPr>
          <p:cNvPr id="10" name="Imagen 9">
            <a:extLst>
              <a:ext uri="{FF2B5EF4-FFF2-40B4-BE49-F238E27FC236}">
                <a16:creationId xmlns:a16="http://schemas.microsoft.com/office/drawing/2014/main" id="{484436BB-A52F-4052-9638-2BD095165345}"/>
              </a:ext>
            </a:extLst>
          </p:cNvPr>
          <p:cNvPicPr>
            <a:picLocks noChangeAspect="1"/>
          </p:cNvPicPr>
          <p:nvPr/>
        </p:nvPicPr>
        <p:blipFill rotWithShape="1">
          <a:blip r:embed="rId5">
            <a:extLst>
              <a:ext uri="{28A0092B-C50C-407E-A947-70E740481C1C}">
                <a14:useLocalDpi xmlns:a14="http://schemas.microsoft.com/office/drawing/2010/main" val="0"/>
              </a:ext>
            </a:extLst>
          </a:blip>
          <a:srcRect l="1" t="88416" r="563"/>
          <a:stretch/>
        </p:blipFill>
        <p:spPr>
          <a:xfrm>
            <a:off x="4040414" y="3153833"/>
            <a:ext cx="3822076" cy="279400"/>
          </a:xfrm>
          <a:prstGeom prst="rect">
            <a:avLst/>
          </a:prstGeom>
        </p:spPr>
      </p:pic>
    </p:spTree>
    <p:extLst>
      <p:ext uri="{BB962C8B-B14F-4D97-AF65-F5344CB8AC3E}">
        <p14:creationId xmlns:p14="http://schemas.microsoft.com/office/powerpoint/2010/main" val="18204498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B4D0E762-5C70-41A3-95F4-C89604F893F9}"/>
              </a:ext>
            </a:extLst>
          </p:cNvPr>
          <p:cNvSpPr>
            <a:spLocks noGrp="1"/>
          </p:cNvSpPr>
          <p:nvPr>
            <p:ph type="title"/>
          </p:nvPr>
        </p:nvSpPr>
        <p:spPr/>
        <p:txBody>
          <a:bodyPr/>
          <a:lstStyle/>
          <a:p>
            <a:r>
              <a:rPr lang="en-US" dirty="0"/>
              <a:t>Results IV: San Luis Potosí Drought</a:t>
            </a:r>
          </a:p>
        </p:txBody>
      </p:sp>
      <p:sp>
        <p:nvSpPr>
          <p:cNvPr id="5" name="Marcador de número de diapositiva 4">
            <a:extLst>
              <a:ext uri="{FF2B5EF4-FFF2-40B4-BE49-F238E27FC236}">
                <a16:creationId xmlns:a16="http://schemas.microsoft.com/office/drawing/2014/main" id="{EBC38EBE-DE74-49D5-BE28-F5D195306BA0}"/>
              </a:ext>
            </a:extLst>
          </p:cNvPr>
          <p:cNvSpPr>
            <a:spLocks noGrp="1"/>
          </p:cNvSpPr>
          <p:nvPr>
            <p:ph type="sldNum" sz="quarter" idx="12"/>
          </p:nvPr>
        </p:nvSpPr>
        <p:spPr/>
        <p:txBody>
          <a:bodyPr/>
          <a:lstStyle/>
          <a:p>
            <a:fld id="{8E002BF4-BBF3-4639-B0BE-64A04A870BC8}" type="slidenum">
              <a:rPr lang="es-MX" smtClean="0">
                <a:solidFill>
                  <a:srgbClr val="FFFFFF"/>
                </a:solidFill>
              </a:rPr>
              <a:pPr/>
              <a:t>21</a:t>
            </a:fld>
            <a:endParaRPr lang="es-MX" dirty="0">
              <a:solidFill>
                <a:srgbClr val="FFFFFF"/>
              </a:solidFill>
            </a:endParaRPr>
          </a:p>
        </p:txBody>
      </p:sp>
      <p:sp>
        <p:nvSpPr>
          <p:cNvPr id="9" name="Marcador de pie de página 2">
            <a:extLst>
              <a:ext uri="{FF2B5EF4-FFF2-40B4-BE49-F238E27FC236}">
                <a16:creationId xmlns:a16="http://schemas.microsoft.com/office/drawing/2014/main" id="{C6D9705E-190A-4A7E-BADE-F44C6AE1714F}"/>
              </a:ext>
            </a:extLst>
          </p:cNvPr>
          <p:cNvSpPr txBox="1">
            <a:spLocks/>
          </p:cNvSpPr>
          <p:nvPr/>
        </p:nvSpPr>
        <p:spPr>
          <a:xfrm>
            <a:off x="2759979" y="6465926"/>
            <a:ext cx="6291742" cy="365125"/>
          </a:xfrm>
          <a:prstGeom prst="rect">
            <a:avLst/>
          </a:prstGeom>
        </p:spPr>
        <p:txBody>
          <a:bodyPr vert="horz" lIns="91440" tIns="45720" rIns="91440" bIns="45720" rtlCol="0" anchor="ctr"/>
          <a:lstStyle>
            <a:defPPr>
              <a:defRPr lang="es-MX"/>
            </a:defPPr>
            <a:lvl1pPr marL="0" algn="ctr" defTabSz="914400" rtl="0" eaLnBrk="1" latinLnBrk="0" hangingPunct="1">
              <a:defRPr sz="1200" kern="1200" baseline="0">
                <a:solidFill>
                  <a:schemeClr val="bg1">
                    <a:lumMod val="85000"/>
                  </a:schemeClr>
                </a:solidFill>
                <a:latin typeface="Calibri"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solidFill>
                  <a:schemeClr val="bg1"/>
                </a:solidFill>
              </a:rPr>
              <a:t>Impact of Physical Climatic Shocks on the Conditions for Granting Mortgage Loans in Mexico</a:t>
            </a:r>
          </a:p>
          <a:p>
            <a:endParaRPr lang="es-MX" dirty="0">
              <a:solidFill>
                <a:srgbClr val="FFFFFF">
                  <a:lumMod val="85000"/>
                </a:srgbClr>
              </a:solidFill>
            </a:endParaRPr>
          </a:p>
        </p:txBody>
      </p:sp>
      <p:pic>
        <p:nvPicPr>
          <p:cNvPr id="13" name="Imagen 12">
            <a:extLst>
              <a:ext uri="{FF2B5EF4-FFF2-40B4-BE49-F238E27FC236}">
                <a16:creationId xmlns:a16="http://schemas.microsoft.com/office/drawing/2014/main" id="{7B8E7B75-4144-46CA-9CAD-8044BE2B2DD0}"/>
              </a:ext>
            </a:extLst>
          </p:cNvPr>
          <p:cNvPicPr>
            <a:picLocks noChangeAspect="1"/>
          </p:cNvPicPr>
          <p:nvPr/>
        </p:nvPicPr>
        <p:blipFill rotWithShape="1">
          <a:blip r:embed="rId2">
            <a:extLst>
              <a:ext uri="{28A0092B-C50C-407E-A947-70E740481C1C}">
                <a14:useLocalDpi xmlns:a14="http://schemas.microsoft.com/office/drawing/2010/main" val="0"/>
              </a:ext>
            </a:extLst>
          </a:blip>
          <a:srcRect r="14939"/>
          <a:stretch/>
        </p:blipFill>
        <p:spPr>
          <a:xfrm>
            <a:off x="4114279" y="928726"/>
            <a:ext cx="3269534" cy="2412000"/>
          </a:xfrm>
          <a:prstGeom prst="rect">
            <a:avLst/>
          </a:prstGeom>
        </p:spPr>
      </p:pic>
      <p:pic>
        <p:nvPicPr>
          <p:cNvPr id="15" name="Imagen 14">
            <a:extLst>
              <a:ext uri="{FF2B5EF4-FFF2-40B4-BE49-F238E27FC236}">
                <a16:creationId xmlns:a16="http://schemas.microsoft.com/office/drawing/2014/main" id="{F3C12DD0-CD41-4F6B-9A57-0E80AA33D35D}"/>
              </a:ext>
            </a:extLst>
          </p:cNvPr>
          <p:cNvPicPr>
            <a:picLocks noChangeAspect="1"/>
          </p:cNvPicPr>
          <p:nvPr/>
        </p:nvPicPr>
        <p:blipFill rotWithShape="1">
          <a:blip r:embed="rId3">
            <a:extLst>
              <a:ext uri="{28A0092B-C50C-407E-A947-70E740481C1C}">
                <a14:useLocalDpi xmlns:a14="http://schemas.microsoft.com/office/drawing/2010/main" val="0"/>
              </a:ext>
            </a:extLst>
          </a:blip>
          <a:srcRect r="14939"/>
          <a:stretch/>
        </p:blipFill>
        <p:spPr>
          <a:xfrm>
            <a:off x="657717" y="928726"/>
            <a:ext cx="3269534" cy="2412000"/>
          </a:xfrm>
          <a:prstGeom prst="rect">
            <a:avLst/>
          </a:prstGeom>
        </p:spPr>
      </p:pic>
      <p:pic>
        <p:nvPicPr>
          <p:cNvPr id="14" name="Imagen 13">
            <a:extLst>
              <a:ext uri="{FF2B5EF4-FFF2-40B4-BE49-F238E27FC236}">
                <a16:creationId xmlns:a16="http://schemas.microsoft.com/office/drawing/2014/main" id="{80BA645D-D3B7-4E22-AF8C-E00F43B79FCA}"/>
              </a:ext>
            </a:extLst>
          </p:cNvPr>
          <p:cNvPicPr>
            <a:picLocks noChangeAspect="1"/>
          </p:cNvPicPr>
          <p:nvPr/>
        </p:nvPicPr>
        <p:blipFill rotWithShape="1">
          <a:blip r:embed="rId4">
            <a:extLst>
              <a:ext uri="{28A0092B-C50C-407E-A947-70E740481C1C}">
                <a14:useLocalDpi xmlns:a14="http://schemas.microsoft.com/office/drawing/2010/main" val="0"/>
              </a:ext>
            </a:extLst>
          </a:blip>
          <a:srcRect r="28"/>
          <a:stretch/>
        </p:blipFill>
        <p:spPr>
          <a:xfrm>
            <a:off x="7570841" y="930330"/>
            <a:ext cx="3840109" cy="2410395"/>
          </a:xfrm>
          <a:prstGeom prst="rect">
            <a:avLst/>
          </a:prstGeom>
        </p:spPr>
      </p:pic>
      <p:grpSp>
        <p:nvGrpSpPr>
          <p:cNvPr id="12" name="Grupo 11">
            <a:extLst>
              <a:ext uri="{FF2B5EF4-FFF2-40B4-BE49-F238E27FC236}">
                <a16:creationId xmlns:a16="http://schemas.microsoft.com/office/drawing/2014/main" id="{9DA44304-12E2-4F8E-BCDA-9655FBB30CCD}"/>
              </a:ext>
            </a:extLst>
          </p:cNvPr>
          <p:cNvGrpSpPr/>
          <p:nvPr/>
        </p:nvGrpSpPr>
        <p:grpSpPr>
          <a:xfrm>
            <a:off x="4267736" y="3553325"/>
            <a:ext cx="3656529" cy="2514100"/>
            <a:chOff x="3391970" y="3553325"/>
            <a:chExt cx="3656529" cy="2514100"/>
          </a:xfrm>
        </p:grpSpPr>
        <p:pic>
          <p:nvPicPr>
            <p:cNvPr id="10" name="Imagen 9">
              <a:extLst>
                <a:ext uri="{FF2B5EF4-FFF2-40B4-BE49-F238E27FC236}">
                  <a16:creationId xmlns:a16="http://schemas.microsoft.com/office/drawing/2014/main" id="{F07FC91D-D485-4DD7-84D5-C047BAA30D59}"/>
                </a:ext>
              </a:extLst>
            </p:cNvPr>
            <p:cNvPicPr>
              <a:picLocks noChangeAspect="1"/>
            </p:cNvPicPr>
            <p:nvPr/>
          </p:nvPicPr>
          <p:blipFill rotWithShape="1">
            <a:blip r:embed="rId5"/>
            <a:srcRect r="69550" b="6885"/>
            <a:stretch/>
          </p:blipFill>
          <p:spPr>
            <a:xfrm>
              <a:off x="3391970" y="3553325"/>
              <a:ext cx="1646756" cy="2514100"/>
            </a:xfrm>
            <a:prstGeom prst="rect">
              <a:avLst/>
            </a:prstGeom>
          </p:spPr>
        </p:pic>
        <p:pic>
          <p:nvPicPr>
            <p:cNvPr id="16" name="Imagen 15">
              <a:extLst>
                <a:ext uri="{FF2B5EF4-FFF2-40B4-BE49-F238E27FC236}">
                  <a16:creationId xmlns:a16="http://schemas.microsoft.com/office/drawing/2014/main" id="{E4065BF3-ECE1-462B-87A6-69253EF27E44}"/>
                </a:ext>
              </a:extLst>
            </p:cNvPr>
            <p:cNvPicPr>
              <a:picLocks noChangeAspect="1"/>
            </p:cNvPicPr>
            <p:nvPr/>
          </p:nvPicPr>
          <p:blipFill rotWithShape="1">
            <a:blip r:embed="rId5"/>
            <a:srcRect l="63035" r="-197" b="6885"/>
            <a:stretch/>
          </p:blipFill>
          <p:spPr>
            <a:xfrm>
              <a:off x="5038725" y="3553325"/>
              <a:ext cx="2009774" cy="2514100"/>
            </a:xfrm>
            <a:prstGeom prst="rect">
              <a:avLst/>
            </a:prstGeom>
          </p:spPr>
        </p:pic>
      </p:grpSp>
    </p:spTree>
    <p:extLst>
      <p:ext uri="{BB962C8B-B14F-4D97-AF65-F5344CB8AC3E}">
        <p14:creationId xmlns:p14="http://schemas.microsoft.com/office/powerpoint/2010/main" val="23816573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B4D0E762-5C70-41A3-95F4-C89604F893F9}"/>
              </a:ext>
            </a:extLst>
          </p:cNvPr>
          <p:cNvSpPr>
            <a:spLocks noGrp="1"/>
          </p:cNvSpPr>
          <p:nvPr>
            <p:ph type="title"/>
          </p:nvPr>
        </p:nvSpPr>
        <p:spPr/>
        <p:txBody>
          <a:bodyPr/>
          <a:lstStyle/>
          <a:p>
            <a:r>
              <a:rPr lang="en-US" dirty="0"/>
              <a:t>Robustness Check II: San Luis Potosí Drought</a:t>
            </a:r>
          </a:p>
        </p:txBody>
      </p:sp>
      <p:pic>
        <p:nvPicPr>
          <p:cNvPr id="3" name="Marcador de contenido 2">
            <a:extLst>
              <a:ext uri="{FF2B5EF4-FFF2-40B4-BE49-F238E27FC236}">
                <a16:creationId xmlns:a16="http://schemas.microsoft.com/office/drawing/2014/main" id="{D5BCA294-F046-49DD-8275-958464FCAFF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10074" y="1104333"/>
            <a:ext cx="3423105" cy="2148038"/>
          </a:xfrm>
        </p:spPr>
      </p:pic>
      <p:sp>
        <p:nvSpPr>
          <p:cNvPr id="5" name="Marcador de número de diapositiva 4">
            <a:extLst>
              <a:ext uri="{FF2B5EF4-FFF2-40B4-BE49-F238E27FC236}">
                <a16:creationId xmlns:a16="http://schemas.microsoft.com/office/drawing/2014/main" id="{EBC38EBE-DE74-49D5-BE28-F5D195306BA0}"/>
              </a:ext>
            </a:extLst>
          </p:cNvPr>
          <p:cNvSpPr>
            <a:spLocks noGrp="1"/>
          </p:cNvSpPr>
          <p:nvPr>
            <p:ph type="sldNum" sz="quarter" idx="12"/>
          </p:nvPr>
        </p:nvSpPr>
        <p:spPr/>
        <p:txBody>
          <a:bodyPr/>
          <a:lstStyle/>
          <a:p>
            <a:fld id="{8E002BF4-BBF3-4639-B0BE-64A04A870BC8}" type="slidenum">
              <a:rPr lang="es-MX" smtClean="0">
                <a:solidFill>
                  <a:srgbClr val="FFFFFF"/>
                </a:solidFill>
              </a:rPr>
              <a:pPr/>
              <a:t>22</a:t>
            </a:fld>
            <a:endParaRPr lang="es-MX" dirty="0">
              <a:solidFill>
                <a:srgbClr val="FFFFFF"/>
              </a:solidFill>
            </a:endParaRPr>
          </a:p>
        </p:txBody>
      </p:sp>
      <p:sp>
        <p:nvSpPr>
          <p:cNvPr id="9" name="Marcador de pie de página 2">
            <a:extLst>
              <a:ext uri="{FF2B5EF4-FFF2-40B4-BE49-F238E27FC236}">
                <a16:creationId xmlns:a16="http://schemas.microsoft.com/office/drawing/2014/main" id="{C6D9705E-190A-4A7E-BADE-F44C6AE1714F}"/>
              </a:ext>
            </a:extLst>
          </p:cNvPr>
          <p:cNvSpPr txBox="1">
            <a:spLocks/>
          </p:cNvSpPr>
          <p:nvPr/>
        </p:nvSpPr>
        <p:spPr>
          <a:xfrm>
            <a:off x="2759979" y="6465926"/>
            <a:ext cx="6291742" cy="365125"/>
          </a:xfrm>
          <a:prstGeom prst="rect">
            <a:avLst/>
          </a:prstGeom>
        </p:spPr>
        <p:txBody>
          <a:bodyPr vert="horz" lIns="91440" tIns="45720" rIns="91440" bIns="45720" rtlCol="0" anchor="ctr"/>
          <a:lstStyle>
            <a:defPPr>
              <a:defRPr lang="es-MX"/>
            </a:defPPr>
            <a:lvl1pPr marL="0" algn="ctr" defTabSz="914400" rtl="0" eaLnBrk="1" latinLnBrk="0" hangingPunct="1">
              <a:defRPr sz="1200" kern="1200" baseline="0">
                <a:solidFill>
                  <a:schemeClr val="bg1">
                    <a:lumMod val="85000"/>
                  </a:schemeClr>
                </a:solidFill>
                <a:latin typeface="Calibri"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solidFill>
                  <a:schemeClr val="bg1"/>
                </a:solidFill>
              </a:rPr>
              <a:t>Impact of Physical Climatic Shocks on the Conditions for Granting Mortgage Loans in Mexico</a:t>
            </a:r>
          </a:p>
          <a:p>
            <a:endParaRPr lang="es-MX" dirty="0">
              <a:solidFill>
                <a:srgbClr val="FFFFFF">
                  <a:lumMod val="85000"/>
                </a:srgbClr>
              </a:solidFill>
            </a:endParaRPr>
          </a:p>
        </p:txBody>
      </p:sp>
      <p:pic>
        <p:nvPicPr>
          <p:cNvPr id="6" name="Imagen 5">
            <a:extLst>
              <a:ext uri="{FF2B5EF4-FFF2-40B4-BE49-F238E27FC236}">
                <a16:creationId xmlns:a16="http://schemas.microsoft.com/office/drawing/2014/main" id="{EC6EDBF8-9ECD-4981-982E-29E8923AEA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76012" y="1104333"/>
            <a:ext cx="3423105" cy="2148038"/>
          </a:xfrm>
          <a:prstGeom prst="rect">
            <a:avLst/>
          </a:prstGeom>
        </p:spPr>
      </p:pic>
      <p:pic>
        <p:nvPicPr>
          <p:cNvPr id="11" name="Imagen 10">
            <a:extLst>
              <a:ext uri="{FF2B5EF4-FFF2-40B4-BE49-F238E27FC236}">
                <a16:creationId xmlns:a16="http://schemas.microsoft.com/office/drawing/2014/main" id="{FC410E57-9056-4498-8D09-E5BC7A94AAC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41950" y="1066920"/>
            <a:ext cx="3423105" cy="2148038"/>
          </a:xfrm>
          <a:prstGeom prst="rect">
            <a:avLst/>
          </a:prstGeom>
        </p:spPr>
      </p:pic>
      <p:pic>
        <p:nvPicPr>
          <p:cNvPr id="13" name="Imagen 12">
            <a:extLst>
              <a:ext uri="{FF2B5EF4-FFF2-40B4-BE49-F238E27FC236}">
                <a16:creationId xmlns:a16="http://schemas.microsoft.com/office/drawing/2014/main" id="{C49BA35F-8164-4EFC-B836-858DB9B8611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74160" y="3552464"/>
            <a:ext cx="3424957" cy="2149200"/>
          </a:xfrm>
          <a:prstGeom prst="rect">
            <a:avLst/>
          </a:prstGeom>
        </p:spPr>
      </p:pic>
      <p:pic>
        <p:nvPicPr>
          <p:cNvPr id="15" name="Imagen 14">
            <a:extLst>
              <a:ext uri="{FF2B5EF4-FFF2-40B4-BE49-F238E27FC236}">
                <a16:creationId xmlns:a16="http://schemas.microsoft.com/office/drawing/2014/main" id="{AC9817CD-7A66-4F30-A393-4F4DC12CBB7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8222" y="3552464"/>
            <a:ext cx="3424957" cy="2149200"/>
          </a:xfrm>
          <a:prstGeom prst="rect">
            <a:avLst/>
          </a:prstGeom>
        </p:spPr>
      </p:pic>
      <p:pic>
        <p:nvPicPr>
          <p:cNvPr id="17" name="Imagen 16">
            <a:extLst>
              <a:ext uri="{FF2B5EF4-FFF2-40B4-BE49-F238E27FC236}">
                <a16:creationId xmlns:a16="http://schemas.microsoft.com/office/drawing/2014/main" id="{66A543CF-AC7E-4338-AC1B-7592D7F0DB4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040098" y="3552464"/>
            <a:ext cx="3424957" cy="2149200"/>
          </a:xfrm>
          <a:prstGeom prst="rect">
            <a:avLst/>
          </a:prstGeom>
        </p:spPr>
      </p:pic>
    </p:spTree>
    <p:extLst>
      <p:ext uri="{BB962C8B-B14F-4D97-AF65-F5344CB8AC3E}">
        <p14:creationId xmlns:p14="http://schemas.microsoft.com/office/powerpoint/2010/main" val="25773319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B4D0E762-5C70-41A3-95F4-C89604F893F9}"/>
              </a:ext>
            </a:extLst>
          </p:cNvPr>
          <p:cNvSpPr>
            <a:spLocks noGrp="1"/>
          </p:cNvSpPr>
          <p:nvPr>
            <p:ph type="title"/>
          </p:nvPr>
        </p:nvSpPr>
        <p:spPr/>
        <p:txBody>
          <a:bodyPr/>
          <a:lstStyle/>
          <a:p>
            <a:r>
              <a:rPr lang="en-US" dirty="0"/>
              <a:t>Results V: Hurricane “Otis”</a:t>
            </a:r>
          </a:p>
        </p:txBody>
      </p:sp>
      <p:pic>
        <p:nvPicPr>
          <p:cNvPr id="3" name="Marcador de contenido 2">
            <a:extLst>
              <a:ext uri="{FF2B5EF4-FFF2-40B4-BE49-F238E27FC236}">
                <a16:creationId xmlns:a16="http://schemas.microsoft.com/office/drawing/2014/main" id="{C37B9351-9624-4991-860A-D6EC25C547D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7369" y="1037605"/>
            <a:ext cx="3745959" cy="2350633"/>
          </a:xfrm>
        </p:spPr>
      </p:pic>
      <p:sp>
        <p:nvSpPr>
          <p:cNvPr id="5" name="Marcador de número de diapositiva 4">
            <a:extLst>
              <a:ext uri="{FF2B5EF4-FFF2-40B4-BE49-F238E27FC236}">
                <a16:creationId xmlns:a16="http://schemas.microsoft.com/office/drawing/2014/main" id="{EBC38EBE-DE74-49D5-BE28-F5D195306BA0}"/>
              </a:ext>
            </a:extLst>
          </p:cNvPr>
          <p:cNvSpPr>
            <a:spLocks noGrp="1"/>
          </p:cNvSpPr>
          <p:nvPr>
            <p:ph type="sldNum" sz="quarter" idx="12"/>
          </p:nvPr>
        </p:nvSpPr>
        <p:spPr/>
        <p:txBody>
          <a:bodyPr/>
          <a:lstStyle/>
          <a:p>
            <a:fld id="{8E002BF4-BBF3-4639-B0BE-64A04A870BC8}" type="slidenum">
              <a:rPr lang="es-MX" smtClean="0">
                <a:solidFill>
                  <a:srgbClr val="FFFFFF"/>
                </a:solidFill>
              </a:rPr>
              <a:pPr/>
              <a:t>23</a:t>
            </a:fld>
            <a:endParaRPr lang="es-MX" dirty="0">
              <a:solidFill>
                <a:srgbClr val="FFFFFF"/>
              </a:solidFill>
            </a:endParaRPr>
          </a:p>
        </p:txBody>
      </p:sp>
      <p:sp>
        <p:nvSpPr>
          <p:cNvPr id="9" name="Marcador de pie de página 2">
            <a:extLst>
              <a:ext uri="{FF2B5EF4-FFF2-40B4-BE49-F238E27FC236}">
                <a16:creationId xmlns:a16="http://schemas.microsoft.com/office/drawing/2014/main" id="{C6D9705E-190A-4A7E-BADE-F44C6AE1714F}"/>
              </a:ext>
            </a:extLst>
          </p:cNvPr>
          <p:cNvSpPr txBox="1">
            <a:spLocks/>
          </p:cNvSpPr>
          <p:nvPr/>
        </p:nvSpPr>
        <p:spPr>
          <a:xfrm>
            <a:off x="2759979" y="6465926"/>
            <a:ext cx="6291742" cy="365125"/>
          </a:xfrm>
          <a:prstGeom prst="rect">
            <a:avLst/>
          </a:prstGeom>
        </p:spPr>
        <p:txBody>
          <a:bodyPr vert="horz" lIns="91440" tIns="45720" rIns="91440" bIns="45720" rtlCol="0" anchor="ctr"/>
          <a:lstStyle>
            <a:defPPr>
              <a:defRPr lang="es-MX"/>
            </a:defPPr>
            <a:lvl1pPr marL="0" algn="ctr" defTabSz="914400" rtl="0" eaLnBrk="1" latinLnBrk="0" hangingPunct="1">
              <a:defRPr sz="1200" kern="1200" baseline="0">
                <a:solidFill>
                  <a:schemeClr val="bg1">
                    <a:lumMod val="85000"/>
                  </a:schemeClr>
                </a:solidFill>
                <a:latin typeface="Calibri"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solidFill>
                  <a:schemeClr val="bg1"/>
                </a:solidFill>
              </a:rPr>
              <a:t>Impact of Physical Climatic Shocks on the Conditions for Granting Mortgage Loans in Mexico</a:t>
            </a:r>
          </a:p>
          <a:p>
            <a:endParaRPr lang="es-MX" dirty="0">
              <a:solidFill>
                <a:srgbClr val="FFFFFF">
                  <a:lumMod val="85000"/>
                </a:srgbClr>
              </a:solidFill>
            </a:endParaRPr>
          </a:p>
        </p:txBody>
      </p:sp>
      <p:pic>
        <p:nvPicPr>
          <p:cNvPr id="6" name="Imagen 5">
            <a:extLst>
              <a:ext uri="{FF2B5EF4-FFF2-40B4-BE49-F238E27FC236}">
                <a16:creationId xmlns:a16="http://schemas.microsoft.com/office/drawing/2014/main" id="{E487690D-B8D9-48F5-9DA2-89A30B9999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48817" y="1037605"/>
            <a:ext cx="3745959" cy="2350633"/>
          </a:xfrm>
          <a:prstGeom prst="rect">
            <a:avLst/>
          </a:prstGeom>
        </p:spPr>
      </p:pic>
      <p:pic>
        <p:nvPicPr>
          <p:cNvPr id="11" name="Imagen 10">
            <a:extLst>
              <a:ext uri="{FF2B5EF4-FFF2-40B4-BE49-F238E27FC236}">
                <a16:creationId xmlns:a16="http://schemas.microsoft.com/office/drawing/2014/main" id="{B1A17CC4-02DA-4194-AE6E-2D7B21FE34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8840" y="1043409"/>
            <a:ext cx="3745959" cy="2350633"/>
          </a:xfrm>
          <a:prstGeom prst="rect">
            <a:avLst/>
          </a:prstGeom>
        </p:spPr>
      </p:pic>
      <p:pic>
        <p:nvPicPr>
          <p:cNvPr id="17" name="Imagen 16">
            <a:extLst>
              <a:ext uri="{FF2B5EF4-FFF2-40B4-BE49-F238E27FC236}">
                <a16:creationId xmlns:a16="http://schemas.microsoft.com/office/drawing/2014/main" id="{DF9DFBC4-4741-4B20-845C-BACED31AAA12}"/>
              </a:ext>
            </a:extLst>
          </p:cNvPr>
          <p:cNvPicPr>
            <a:picLocks noChangeAspect="1"/>
          </p:cNvPicPr>
          <p:nvPr/>
        </p:nvPicPr>
        <p:blipFill rotWithShape="1">
          <a:blip r:embed="rId5"/>
          <a:srcRect r="31864"/>
          <a:stretch/>
        </p:blipFill>
        <p:spPr>
          <a:xfrm>
            <a:off x="4042897" y="3876717"/>
            <a:ext cx="4106207" cy="2393683"/>
          </a:xfrm>
          <a:prstGeom prst="rect">
            <a:avLst/>
          </a:prstGeom>
        </p:spPr>
      </p:pic>
    </p:spTree>
    <p:extLst>
      <p:ext uri="{BB962C8B-B14F-4D97-AF65-F5344CB8AC3E}">
        <p14:creationId xmlns:p14="http://schemas.microsoft.com/office/powerpoint/2010/main" val="5403169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B4D0E762-5C70-41A3-95F4-C89604F893F9}"/>
              </a:ext>
            </a:extLst>
          </p:cNvPr>
          <p:cNvSpPr>
            <a:spLocks noGrp="1"/>
          </p:cNvSpPr>
          <p:nvPr>
            <p:ph type="title"/>
          </p:nvPr>
        </p:nvSpPr>
        <p:spPr/>
        <p:txBody>
          <a:bodyPr/>
          <a:lstStyle/>
          <a:p>
            <a:r>
              <a:rPr lang="en-US" dirty="0"/>
              <a:t>Results VI: Hurricane “Otis”</a:t>
            </a:r>
          </a:p>
        </p:txBody>
      </p:sp>
      <p:sp>
        <p:nvSpPr>
          <p:cNvPr id="5" name="Marcador de número de diapositiva 4">
            <a:extLst>
              <a:ext uri="{FF2B5EF4-FFF2-40B4-BE49-F238E27FC236}">
                <a16:creationId xmlns:a16="http://schemas.microsoft.com/office/drawing/2014/main" id="{EBC38EBE-DE74-49D5-BE28-F5D195306BA0}"/>
              </a:ext>
            </a:extLst>
          </p:cNvPr>
          <p:cNvSpPr>
            <a:spLocks noGrp="1"/>
          </p:cNvSpPr>
          <p:nvPr>
            <p:ph type="sldNum" sz="quarter" idx="12"/>
          </p:nvPr>
        </p:nvSpPr>
        <p:spPr/>
        <p:txBody>
          <a:bodyPr/>
          <a:lstStyle/>
          <a:p>
            <a:fld id="{8E002BF4-BBF3-4639-B0BE-64A04A870BC8}" type="slidenum">
              <a:rPr lang="es-MX" smtClean="0">
                <a:solidFill>
                  <a:srgbClr val="FFFFFF"/>
                </a:solidFill>
              </a:rPr>
              <a:pPr/>
              <a:t>24</a:t>
            </a:fld>
            <a:endParaRPr lang="es-MX" dirty="0">
              <a:solidFill>
                <a:srgbClr val="FFFFFF"/>
              </a:solidFill>
            </a:endParaRPr>
          </a:p>
        </p:txBody>
      </p:sp>
      <p:sp>
        <p:nvSpPr>
          <p:cNvPr id="9" name="Marcador de pie de página 2">
            <a:extLst>
              <a:ext uri="{FF2B5EF4-FFF2-40B4-BE49-F238E27FC236}">
                <a16:creationId xmlns:a16="http://schemas.microsoft.com/office/drawing/2014/main" id="{C6D9705E-190A-4A7E-BADE-F44C6AE1714F}"/>
              </a:ext>
            </a:extLst>
          </p:cNvPr>
          <p:cNvSpPr txBox="1">
            <a:spLocks/>
          </p:cNvSpPr>
          <p:nvPr/>
        </p:nvSpPr>
        <p:spPr>
          <a:xfrm>
            <a:off x="2759979" y="6465926"/>
            <a:ext cx="6291742" cy="365125"/>
          </a:xfrm>
          <a:prstGeom prst="rect">
            <a:avLst/>
          </a:prstGeom>
        </p:spPr>
        <p:txBody>
          <a:bodyPr vert="horz" lIns="91440" tIns="45720" rIns="91440" bIns="45720" rtlCol="0" anchor="ctr"/>
          <a:lstStyle>
            <a:defPPr>
              <a:defRPr lang="es-MX"/>
            </a:defPPr>
            <a:lvl1pPr marL="0" algn="ctr" defTabSz="914400" rtl="0" eaLnBrk="1" latinLnBrk="0" hangingPunct="1">
              <a:defRPr sz="1200" kern="1200" baseline="0">
                <a:solidFill>
                  <a:schemeClr val="bg1">
                    <a:lumMod val="85000"/>
                  </a:schemeClr>
                </a:solidFill>
                <a:latin typeface="Calibri"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solidFill>
                  <a:schemeClr val="bg1"/>
                </a:solidFill>
              </a:rPr>
              <a:t>Impact of Physical Climatic Shocks on the Conditions for Granting Mortgage Loans in Mexico</a:t>
            </a:r>
          </a:p>
          <a:p>
            <a:endParaRPr lang="es-MX" dirty="0">
              <a:solidFill>
                <a:srgbClr val="FFFFFF">
                  <a:lumMod val="85000"/>
                </a:srgbClr>
              </a:solidFill>
            </a:endParaRPr>
          </a:p>
        </p:txBody>
      </p:sp>
      <p:pic>
        <p:nvPicPr>
          <p:cNvPr id="13" name="Imagen 12">
            <a:extLst>
              <a:ext uri="{FF2B5EF4-FFF2-40B4-BE49-F238E27FC236}">
                <a16:creationId xmlns:a16="http://schemas.microsoft.com/office/drawing/2014/main" id="{DF56FFC9-07F8-4E03-8FED-4C48C13FDCF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59904" y="1114261"/>
            <a:ext cx="3804742" cy="2387520"/>
          </a:xfrm>
          <a:prstGeom prst="rect">
            <a:avLst/>
          </a:prstGeom>
        </p:spPr>
      </p:pic>
      <p:pic>
        <p:nvPicPr>
          <p:cNvPr id="15" name="Imagen 14">
            <a:extLst>
              <a:ext uri="{FF2B5EF4-FFF2-40B4-BE49-F238E27FC236}">
                <a16:creationId xmlns:a16="http://schemas.microsoft.com/office/drawing/2014/main" id="{8F305FA1-9E85-44D7-9F56-F47C0A3C5E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67958" y="1114261"/>
            <a:ext cx="3804742" cy="2387520"/>
          </a:xfrm>
          <a:prstGeom prst="rect">
            <a:avLst/>
          </a:prstGeom>
        </p:spPr>
      </p:pic>
      <p:grpSp>
        <p:nvGrpSpPr>
          <p:cNvPr id="12" name="Grupo 11">
            <a:extLst>
              <a:ext uri="{FF2B5EF4-FFF2-40B4-BE49-F238E27FC236}">
                <a16:creationId xmlns:a16="http://schemas.microsoft.com/office/drawing/2014/main" id="{8C38FFEF-ED6E-4462-820F-02376C8606D0}"/>
              </a:ext>
            </a:extLst>
          </p:cNvPr>
          <p:cNvGrpSpPr>
            <a:grpSpLocks noChangeAspect="1"/>
          </p:cNvGrpSpPr>
          <p:nvPr/>
        </p:nvGrpSpPr>
        <p:grpSpPr>
          <a:xfrm>
            <a:off x="4412402" y="3906631"/>
            <a:ext cx="3367196" cy="2394000"/>
            <a:chOff x="2693194" y="3611356"/>
            <a:chExt cx="3783806" cy="2690200"/>
          </a:xfrm>
        </p:grpSpPr>
        <p:pic>
          <p:nvPicPr>
            <p:cNvPr id="14" name="Imagen 13">
              <a:extLst>
                <a:ext uri="{FF2B5EF4-FFF2-40B4-BE49-F238E27FC236}">
                  <a16:creationId xmlns:a16="http://schemas.microsoft.com/office/drawing/2014/main" id="{E27BE2C8-0D69-4DCC-A162-C12C7B5317EF}"/>
                </a:ext>
              </a:extLst>
            </p:cNvPr>
            <p:cNvPicPr>
              <a:picLocks noChangeAspect="1"/>
            </p:cNvPicPr>
            <p:nvPr/>
          </p:nvPicPr>
          <p:blipFill rotWithShape="1">
            <a:blip r:embed="rId4"/>
            <a:srcRect l="-1" r="76761"/>
            <a:stretch/>
          </p:blipFill>
          <p:spPr>
            <a:xfrm>
              <a:off x="2693194" y="3611356"/>
              <a:ext cx="1574006" cy="2690200"/>
            </a:xfrm>
            <a:prstGeom prst="rect">
              <a:avLst/>
            </a:prstGeom>
          </p:spPr>
        </p:pic>
        <p:pic>
          <p:nvPicPr>
            <p:cNvPr id="16" name="Imagen 15">
              <a:extLst>
                <a:ext uri="{FF2B5EF4-FFF2-40B4-BE49-F238E27FC236}">
                  <a16:creationId xmlns:a16="http://schemas.microsoft.com/office/drawing/2014/main" id="{6A25F795-3BE3-4510-A251-D3246C341702}"/>
                </a:ext>
              </a:extLst>
            </p:cNvPr>
            <p:cNvPicPr>
              <a:picLocks noChangeAspect="1"/>
            </p:cNvPicPr>
            <p:nvPr/>
          </p:nvPicPr>
          <p:blipFill rotWithShape="1">
            <a:blip r:embed="rId4"/>
            <a:srcRect l="66981" r="14"/>
            <a:stretch/>
          </p:blipFill>
          <p:spPr>
            <a:xfrm>
              <a:off x="4241596" y="3611356"/>
              <a:ext cx="2235404" cy="2690200"/>
            </a:xfrm>
            <a:prstGeom prst="rect">
              <a:avLst/>
            </a:prstGeom>
          </p:spPr>
        </p:pic>
      </p:grpSp>
    </p:spTree>
    <p:extLst>
      <p:ext uri="{BB962C8B-B14F-4D97-AF65-F5344CB8AC3E}">
        <p14:creationId xmlns:p14="http://schemas.microsoft.com/office/powerpoint/2010/main" val="10854707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B4D0E762-5C70-41A3-95F4-C89604F893F9}"/>
              </a:ext>
            </a:extLst>
          </p:cNvPr>
          <p:cNvSpPr>
            <a:spLocks noGrp="1"/>
          </p:cNvSpPr>
          <p:nvPr>
            <p:ph type="title"/>
          </p:nvPr>
        </p:nvSpPr>
        <p:spPr/>
        <p:txBody>
          <a:bodyPr/>
          <a:lstStyle/>
          <a:p>
            <a:r>
              <a:rPr lang="en-US" dirty="0"/>
              <a:t>Robustness Check III: Hurricane “Otis”</a:t>
            </a:r>
          </a:p>
        </p:txBody>
      </p:sp>
      <p:pic>
        <p:nvPicPr>
          <p:cNvPr id="3" name="Marcador de contenido 2">
            <a:extLst>
              <a:ext uri="{FF2B5EF4-FFF2-40B4-BE49-F238E27FC236}">
                <a16:creationId xmlns:a16="http://schemas.microsoft.com/office/drawing/2014/main" id="{4842504A-660E-4007-8165-101E860AD54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4273" y="1209986"/>
            <a:ext cx="3718359" cy="2333313"/>
          </a:xfrm>
        </p:spPr>
      </p:pic>
      <p:sp>
        <p:nvSpPr>
          <p:cNvPr id="5" name="Marcador de número de diapositiva 4">
            <a:extLst>
              <a:ext uri="{FF2B5EF4-FFF2-40B4-BE49-F238E27FC236}">
                <a16:creationId xmlns:a16="http://schemas.microsoft.com/office/drawing/2014/main" id="{EBC38EBE-DE74-49D5-BE28-F5D195306BA0}"/>
              </a:ext>
            </a:extLst>
          </p:cNvPr>
          <p:cNvSpPr>
            <a:spLocks noGrp="1"/>
          </p:cNvSpPr>
          <p:nvPr>
            <p:ph type="sldNum" sz="quarter" idx="12"/>
          </p:nvPr>
        </p:nvSpPr>
        <p:spPr/>
        <p:txBody>
          <a:bodyPr/>
          <a:lstStyle/>
          <a:p>
            <a:fld id="{8E002BF4-BBF3-4639-B0BE-64A04A870BC8}" type="slidenum">
              <a:rPr lang="es-MX" smtClean="0">
                <a:solidFill>
                  <a:srgbClr val="FFFFFF"/>
                </a:solidFill>
              </a:rPr>
              <a:pPr/>
              <a:t>25</a:t>
            </a:fld>
            <a:endParaRPr lang="es-MX" dirty="0">
              <a:solidFill>
                <a:srgbClr val="FFFFFF"/>
              </a:solidFill>
            </a:endParaRPr>
          </a:p>
        </p:txBody>
      </p:sp>
      <p:sp>
        <p:nvSpPr>
          <p:cNvPr id="9" name="Marcador de pie de página 2">
            <a:extLst>
              <a:ext uri="{FF2B5EF4-FFF2-40B4-BE49-F238E27FC236}">
                <a16:creationId xmlns:a16="http://schemas.microsoft.com/office/drawing/2014/main" id="{C6D9705E-190A-4A7E-BADE-F44C6AE1714F}"/>
              </a:ext>
            </a:extLst>
          </p:cNvPr>
          <p:cNvSpPr txBox="1">
            <a:spLocks/>
          </p:cNvSpPr>
          <p:nvPr/>
        </p:nvSpPr>
        <p:spPr>
          <a:xfrm>
            <a:off x="2759979" y="6465926"/>
            <a:ext cx="6291742" cy="365125"/>
          </a:xfrm>
          <a:prstGeom prst="rect">
            <a:avLst/>
          </a:prstGeom>
        </p:spPr>
        <p:txBody>
          <a:bodyPr vert="horz" lIns="91440" tIns="45720" rIns="91440" bIns="45720" rtlCol="0" anchor="ctr"/>
          <a:lstStyle>
            <a:defPPr>
              <a:defRPr lang="es-MX"/>
            </a:defPPr>
            <a:lvl1pPr marL="0" algn="ctr" defTabSz="914400" rtl="0" eaLnBrk="1" latinLnBrk="0" hangingPunct="1">
              <a:defRPr sz="1200" kern="1200" baseline="0">
                <a:solidFill>
                  <a:schemeClr val="bg1">
                    <a:lumMod val="85000"/>
                  </a:schemeClr>
                </a:solidFill>
                <a:latin typeface="Calibri"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solidFill>
                  <a:schemeClr val="bg1"/>
                </a:solidFill>
              </a:rPr>
              <a:t>Impact of Physical Climatic Shocks on the Conditions for Granting Mortgage Loans in Mexico</a:t>
            </a:r>
          </a:p>
          <a:p>
            <a:endParaRPr lang="es-MX" dirty="0">
              <a:solidFill>
                <a:srgbClr val="FFFFFF">
                  <a:lumMod val="85000"/>
                </a:srgbClr>
              </a:solidFill>
            </a:endParaRPr>
          </a:p>
        </p:txBody>
      </p:sp>
      <p:pic>
        <p:nvPicPr>
          <p:cNvPr id="6" name="Imagen 5">
            <a:extLst>
              <a:ext uri="{FF2B5EF4-FFF2-40B4-BE49-F238E27FC236}">
                <a16:creationId xmlns:a16="http://schemas.microsoft.com/office/drawing/2014/main" id="{1E89C31F-C2EF-47B8-B75A-3AAE9EF585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39357" y="1209986"/>
            <a:ext cx="3718359" cy="2333313"/>
          </a:xfrm>
          <a:prstGeom prst="rect">
            <a:avLst/>
          </a:prstGeom>
        </p:spPr>
      </p:pic>
      <p:pic>
        <p:nvPicPr>
          <p:cNvPr id="11" name="Imagen 10">
            <a:extLst>
              <a:ext uri="{FF2B5EF4-FFF2-40B4-BE49-F238E27FC236}">
                <a16:creationId xmlns:a16="http://schemas.microsoft.com/office/drawing/2014/main" id="{E3B4DA4D-E282-4084-AF43-E186779934F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23966" y="1209986"/>
            <a:ext cx="3718359" cy="2333313"/>
          </a:xfrm>
          <a:prstGeom prst="rect">
            <a:avLst/>
          </a:prstGeom>
        </p:spPr>
      </p:pic>
      <p:pic>
        <p:nvPicPr>
          <p:cNvPr id="13" name="Imagen 12">
            <a:extLst>
              <a:ext uri="{FF2B5EF4-FFF2-40B4-BE49-F238E27FC236}">
                <a16:creationId xmlns:a16="http://schemas.microsoft.com/office/drawing/2014/main" id="{D69303DB-C1DB-4412-B1C1-D106043D16D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90111" y="3543299"/>
            <a:ext cx="3717541" cy="2332800"/>
          </a:xfrm>
          <a:prstGeom prst="rect">
            <a:avLst/>
          </a:prstGeom>
        </p:spPr>
      </p:pic>
      <p:pic>
        <p:nvPicPr>
          <p:cNvPr id="15" name="Imagen 14">
            <a:extLst>
              <a:ext uri="{FF2B5EF4-FFF2-40B4-BE49-F238E27FC236}">
                <a16:creationId xmlns:a16="http://schemas.microsoft.com/office/drawing/2014/main" id="{E8411583-8EB3-4A18-AD0A-B1AF48ED5A2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74719" y="3543299"/>
            <a:ext cx="3717541" cy="2332800"/>
          </a:xfrm>
          <a:prstGeom prst="rect">
            <a:avLst/>
          </a:prstGeom>
        </p:spPr>
      </p:pic>
    </p:spTree>
    <p:extLst>
      <p:ext uri="{BB962C8B-B14F-4D97-AF65-F5344CB8AC3E}">
        <p14:creationId xmlns:p14="http://schemas.microsoft.com/office/powerpoint/2010/main" val="30524069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ie de página 2">
            <a:extLst>
              <a:ext uri="{FF2B5EF4-FFF2-40B4-BE49-F238E27FC236}">
                <a16:creationId xmlns:a16="http://schemas.microsoft.com/office/drawing/2014/main" id="{6F47C343-392D-4552-904D-C660C230BC71}"/>
              </a:ext>
            </a:extLst>
          </p:cNvPr>
          <p:cNvSpPr>
            <a:spLocks noGrp="1"/>
          </p:cNvSpPr>
          <p:nvPr>
            <p:ph type="ftr" sz="quarter" idx="11"/>
          </p:nvPr>
        </p:nvSpPr>
        <p:spPr/>
        <p:txBody>
          <a:bodyPr/>
          <a:lstStyle/>
          <a:p>
            <a:endParaRPr lang="es-MX" dirty="0">
              <a:solidFill>
                <a:srgbClr val="FFFFFF">
                  <a:lumMod val="85000"/>
                </a:srgbClr>
              </a:solidFill>
            </a:endParaRPr>
          </a:p>
        </p:txBody>
      </p:sp>
      <p:sp>
        <p:nvSpPr>
          <p:cNvPr id="4" name="Marcador de número de diapositiva 3">
            <a:extLst>
              <a:ext uri="{FF2B5EF4-FFF2-40B4-BE49-F238E27FC236}">
                <a16:creationId xmlns:a16="http://schemas.microsoft.com/office/drawing/2014/main" id="{270A8A89-C637-497D-8582-8A315F286512}"/>
              </a:ext>
            </a:extLst>
          </p:cNvPr>
          <p:cNvSpPr>
            <a:spLocks noGrp="1"/>
          </p:cNvSpPr>
          <p:nvPr>
            <p:ph type="sldNum" sz="quarter" idx="12"/>
          </p:nvPr>
        </p:nvSpPr>
        <p:spPr/>
        <p:txBody>
          <a:bodyPr/>
          <a:lstStyle/>
          <a:p>
            <a:fld id="{8E002BF4-BBF3-4639-B0BE-64A04A870BC8}" type="slidenum">
              <a:rPr lang="es-MX" smtClean="0">
                <a:solidFill>
                  <a:srgbClr val="FFFFFF"/>
                </a:solidFill>
              </a:rPr>
              <a:pPr/>
              <a:t>26</a:t>
            </a:fld>
            <a:endParaRPr lang="es-MX" dirty="0">
              <a:solidFill>
                <a:srgbClr val="FFFFFF"/>
              </a:solidFill>
            </a:endParaRPr>
          </a:p>
        </p:txBody>
      </p:sp>
      <p:sp>
        <p:nvSpPr>
          <p:cNvPr id="5" name="Elipse 4">
            <a:extLst>
              <a:ext uri="{FF2B5EF4-FFF2-40B4-BE49-F238E27FC236}">
                <a16:creationId xmlns:a16="http://schemas.microsoft.com/office/drawing/2014/main" id="{46D5DC7C-18D1-4F86-B7A6-0E222DBD6CB7}"/>
              </a:ext>
            </a:extLst>
          </p:cNvPr>
          <p:cNvSpPr>
            <a:spLocks noChangeAspect="1"/>
          </p:cNvSpPr>
          <p:nvPr/>
        </p:nvSpPr>
        <p:spPr>
          <a:xfrm>
            <a:off x="711200" y="1016470"/>
            <a:ext cx="936000" cy="936104"/>
          </a:xfrm>
          <a:prstGeom prst="ellipse">
            <a:avLst/>
          </a:prstGeom>
          <a:solidFill>
            <a:srgbClr val="674C79">
              <a:alpha val="30196"/>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a:t>1</a:t>
            </a:r>
          </a:p>
        </p:txBody>
      </p:sp>
      <p:sp>
        <p:nvSpPr>
          <p:cNvPr id="11" name="Título 1">
            <a:extLst>
              <a:ext uri="{FF2B5EF4-FFF2-40B4-BE49-F238E27FC236}">
                <a16:creationId xmlns:a16="http://schemas.microsoft.com/office/drawing/2014/main" id="{62AD4565-2E0C-4AF7-AD94-EA1D9CD2026E}"/>
              </a:ext>
            </a:extLst>
          </p:cNvPr>
          <p:cNvSpPr>
            <a:spLocks noGrp="1"/>
          </p:cNvSpPr>
          <p:nvPr>
            <p:ph type="title"/>
          </p:nvPr>
        </p:nvSpPr>
        <p:spPr>
          <a:xfrm>
            <a:off x="609600" y="-27384"/>
            <a:ext cx="10972800" cy="936104"/>
          </a:xfrm>
        </p:spPr>
        <p:txBody>
          <a:bodyPr/>
          <a:lstStyle/>
          <a:p>
            <a:r>
              <a:rPr lang="en-US" dirty="0"/>
              <a:t>Roadmap</a:t>
            </a:r>
          </a:p>
        </p:txBody>
      </p:sp>
      <p:sp>
        <p:nvSpPr>
          <p:cNvPr id="12" name="Rectángulo: esquinas redondeadas 11">
            <a:extLst>
              <a:ext uri="{FF2B5EF4-FFF2-40B4-BE49-F238E27FC236}">
                <a16:creationId xmlns:a16="http://schemas.microsoft.com/office/drawing/2014/main" id="{5B672AF7-2029-4205-87C7-4BADE86CFC76}"/>
              </a:ext>
            </a:extLst>
          </p:cNvPr>
          <p:cNvSpPr>
            <a:spLocks/>
          </p:cNvSpPr>
          <p:nvPr/>
        </p:nvSpPr>
        <p:spPr>
          <a:xfrm>
            <a:off x="2115188" y="1217213"/>
            <a:ext cx="6152400" cy="529200"/>
          </a:xfrm>
          <a:prstGeom prst="roundRect">
            <a:avLst/>
          </a:prstGeom>
          <a:solidFill>
            <a:srgbClr val="674C79">
              <a:alpha val="30196"/>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Introduction</a:t>
            </a:r>
          </a:p>
        </p:txBody>
      </p:sp>
      <p:sp>
        <p:nvSpPr>
          <p:cNvPr id="13" name="Elipse 12">
            <a:extLst>
              <a:ext uri="{FF2B5EF4-FFF2-40B4-BE49-F238E27FC236}">
                <a16:creationId xmlns:a16="http://schemas.microsoft.com/office/drawing/2014/main" id="{25925208-EE9D-4066-9F4E-59A71327C3B6}"/>
              </a:ext>
            </a:extLst>
          </p:cNvPr>
          <p:cNvSpPr>
            <a:spLocks noChangeAspect="1"/>
          </p:cNvSpPr>
          <p:nvPr/>
        </p:nvSpPr>
        <p:spPr>
          <a:xfrm>
            <a:off x="711200" y="2258027"/>
            <a:ext cx="936000" cy="936104"/>
          </a:xfrm>
          <a:prstGeom prst="ellipse">
            <a:avLst/>
          </a:prstGeom>
          <a:solidFill>
            <a:srgbClr val="674C79">
              <a:alpha val="30196"/>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a:t>2</a:t>
            </a:r>
          </a:p>
        </p:txBody>
      </p:sp>
      <p:sp>
        <p:nvSpPr>
          <p:cNvPr id="14" name="Rectángulo: esquinas redondeadas 13">
            <a:extLst>
              <a:ext uri="{FF2B5EF4-FFF2-40B4-BE49-F238E27FC236}">
                <a16:creationId xmlns:a16="http://schemas.microsoft.com/office/drawing/2014/main" id="{0BB18D4F-6482-48E0-819F-9B1333889BF4}"/>
              </a:ext>
            </a:extLst>
          </p:cNvPr>
          <p:cNvSpPr>
            <a:spLocks/>
          </p:cNvSpPr>
          <p:nvPr/>
        </p:nvSpPr>
        <p:spPr>
          <a:xfrm>
            <a:off x="2115188" y="2461479"/>
            <a:ext cx="6152400" cy="529200"/>
          </a:xfrm>
          <a:prstGeom prst="roundRect">
            <a:avLst/>
          </a:prstGeom>
          <a:solidFill>
            <a:srgbClr val="674C79">
              <a:alpha val="30196"/>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Data and Methodology</a:t>
            </a:r>
          </a:p>
        </p:txBody>
      </p:sp>
      <p:sp>
        <p:nvSpPr>
          <p:cNvPr id="15" name="Elipse 14">
            <a:extLst>
              <a:ext uri="{FF2B5EF4-FFF2-40B4-BE49-F238E27FC236}">
                <a16:creationId xmlns:a16="http://schemas.microsoft.com/office/drawing/2014/main" id="{7D52045A-C326-4307-B99B-867308A9D5D9}"/>
              </a:ext>
            </a:extLst>
          </p:cNvPr>
          <p:cNvSpPr>
            <a:spLocks noChangeAspect="1"/>
          </p:cNvSpPr>
          <p:nvPr/>
        </p:nvSpPr>
        <p:spPr>
          <a:xfrm>
            <a:off x="711200" y="3502293"/>
            <a:ext cx="936000" cy="936104"/>
          </a:xfrm>
          <a:prstGeom prst="ellipse">
            <a:avLst/>
          </a:prstGeom>
          <a:solidFill>
            <a:srgbClr val="674C79">
              <a:alpha val="30196"/>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a:t>3</a:t>
            </a:r>
          </a:p>
        </p:txBody>
      </p:sp>
      <p:sp>
        <p:nvSpPr>
          <p:cNvPr id="16" name="Rectángulo: esquinas redondeadas 15">
            <a:extLst>
              <a:ext uri="{FF2B5EF4-FFF2-40B4-BE49-F238E27FC236}">
                <a16:creationId xmlns:a16="http://schemas.microsoft.com/office/drawing/2014/main" id="{371866B1-9110-4D5D-B99B-53984C70EFCF}"/>
              </a:ext>
            </a:extLst>
          </p:cNvPr>
          <p:cNvSpPr>
            <a:spLocks/>
          </p:cNvSpPr>
          <p:nvPr/>
        </p:nvSpPr>
        <p:spPr>
          <a:xfrm>
            <a:off x="2115188" y="3705745"/>
            <a:ext cx="6152400" cy="529200"/>
          </a:xfrm>
          <a:prstGeom prst="roundRect">
            <a:avLst/>
          </a:prstGeom>
          <a:solidFill>
            <a:srgbClr val="674C79">
              <a:alpha val="30196"/>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Results</a:t>
            </a:r>
          </a:p>
        </p:txBody>
      </p:sp>
      <p:sp>
        <p:nvSpPr>
          <p:cNvPr id="17" name="Elipse 16">
            <a:extLst>
              <a:ext uri="{FF2B5EF4-FFF2-40B4-BE49-F238E27FC236}">
                <a16:creationId xmlns:a16="http://schemas.microsoft.com/office/drawing/2014/main" id="{4CC9E4C4-3906-4DDF-8659-B511F0378BC2}"/>
              </a:ext>
            </a:extLst>
          </p:cNvPr>
          <p:cNvSpPr>
            <a:spLocks noChangeAspect="1"/>
          </p:cNvSpPr>
          <p:nvPr/>
        </p:nvSpPr>
        <p:spPr>
          <a:xfrm>
            <a:off x="711200" y="4786006"/>
            <a:ext cx="936000" cy="936104"/>
          </a:xfrm>
          <a:prstGeom prst="ellipse">
            <a:avLst/>
          </a:prstGeom>
          <a:solidFill>
            <a:srgbClr val="674C79">
              <a:alpha val="80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a:t>4</a:t>
            </a:r>
          </a:p>
        </p:txBody>
      </p:sp>
      <p:sp>
        <p:nvSpPr>
          <p:cNvPr id="18" name="Rectángulo: esquinas redondeadas 17">
            <a:extLst>
              <a:ext uri="{FF2B5EF4-FFF2-40B4-BE49-F238E27FC236}">
                <a16:creationId xmlns:a16="http://schemas.microsoft.com/office/drawing/2014/main" id="{C3D34B1E-FA0D-4EEB-ABB6-1FD4B3D39B2F}"/>
              </a:ext>
            </a:extLst>
          </p:cNvPr>
          <p:cNvSpPr>
            <a:spLocks/>
          </p:cNvSpPr>
          <p:nvPr/>
        </p:nvSpPr>
        <p:spPr>
          <a:xfrm>
            <a:off x="2115188" y="4989458"/>
            <a:ext cx="6152400" cy="529200"/>
          </a:xfrm>
          <a:prstGeom prst="roundRect">
            <a:avLst/>
          </a:prstGeom>
          <a:solidFill>
            <a:srgbClr val="674C79">
              <a:alpha val="80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Conclusions and Future Work</a:t>
            </a:r>
          </a:p>
        </p:txBody>
      </p:sp>
    </p:spTree>
    <p:extLst>
      <p:ext uri="{BB962C8B-B14F-4D97-AF65-F5344CB8AC3E}">
        <p14:creationId xmlns:p14="http://schemas.microsoft.com/office/powerpoint/2010/main" val="9962523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B4D0E762-5C70-41A3-95F4-C89604F893F9}"/>
              </a:ext>
            </a:extLst>
          </p:cNvPr>
          <p:cNvSpPr>
            <a:spLocks noGrp="1"/>
          </p:cNvSpPr>
          <p:nvPr>
            <p:ph type="title"/>
          </p:nvPr>
        </p:nvSpPr>
        <p:spPr/>
        <p:txBody>
          <a:bodyPr/>
          <a:lstStyle/>
          <a:p>
            <a:r>
              <a:rPr lang="en-US" dirty="0"/>
              <a:t>Conclusions</a:t>
            </a:r>
          </a:p>
        </p:txBody>
      </p:sp>
      <p:sp>
        <p:nvSpPr>
          <p:cNvPr id="8" name="Marcador de contenido 7">
            <a:extLst>
              <a:ext uri="{FF2B5EF4-FFF2-40B4-BE49-F238E27FC236}">
                <a16:creationId xmlns:a16="http://schemas.microsoft.com/office/drawing/2014/main" id="{C8D497DB-1B6F-4B23-8DD9-6C002BE7807D}"/>
              </a:ext>
            </a:extLst>
          </p:cNvPr>
          <p:cNvSpPr>
            <a:spLocks noGrp="1"/>
          </p:cNvSpPr>
          <p:nvPr>
            <p:ph idx="1"/>
          </p:nvPr>
        </p:nvSpPr>
        <p:spPr/>
        <p:txBody>
          <a:bodyPr>
            <a:normAutofit/>
          </a:bodyPr>
          <a:lstStyle/>
          <a:p>
            <a:r>
              <a:rPr lang="en-US" dirty="0"/>
              <a:t>Hurricanes: Acute Responses</a:t>
            </a:r>
          </a:p>
          <a:p>
            <a:pPr lvl="1"/>
            <a:r>
              <a:rPr lang="en-US" dirty="0"/>
              <a:t>Immediate Adjustments:</a:t>
            </a:r>
          </a:p>
          <a:p>
            <a:pPr lvl="2"/>
            <a:r>
              <a:rPr lang="en-US" dirty="0"/>
              <a:t>Loan Amounts decrease immediately after the event. </a:t>
            </a:r>
          </a:p>
          <a:p>
            <a:pPr lvl="2"/>
            <a:r>
              <a:rPr lang="en-US" dirty="0"/>
              <a:t>Loan to Value present an increase in period after hurricane. </a:t>
            </a:r>
          </a:p>
          <a:p>
            <a:pPr lvl="2"/>
            <a:r>
              <a:rPr lang="en-US" dirty="0"/>
              <a:t>Debt to income, origination fees and loan terms tend to vary depending on hurricane intensity.</a:t>
            </a:r>
          </a:p>
          <a:p>
            <a:r>
              <a:rPr lang="en-US" dirty="0"/>
              <a:t>Droughts: Gradual Responses</a:t>
            </a:r>
          </a:p>
          <a:p>
            <a:pPr lvl="1"/>
            <a:r>
              <a:rPr lang="en-US" dirty="0"/>
              <a:t>Progressive Adjustments: </a:t>
            </a:r>
          </a:p>
          <a:p>
            <a:pPr lvl="2"/>
            <a:r>
              <a:rPr lang="en-US" dirty="0"/>
              <a:t>Loan amounts have a more progressive fall to get to the peak. </a:t>
            </a:r>
          </a:p>
          <a:p>
            <a:pPr lvl="2"/>
            <a:r>
              <a:rPr lang="en-US" dirty="0"/>
              <a:t>Loan to Value have a more similar trajectory in the two groups until the last period of analysis.</a:t>
            </a:r>
          </a:p>
          <a:p>
            <a:pPr lvl="2"/>
            <a:r>
              <a:rPr lang="en-US" dirty="0"/>
              <a:t> Debt to income remains almost the same as well as interest rate. </a:t>
            </a:r>
          </a:p>
          <a:p>
            <a:pPr lvl="2"/>
            <a:r>
              <a:rPr lang="en-US" dirty="0"/>
              <a:t>Origination fees are minor in the treated group.</a:t>
            </a:r>
          </a:p>
          <a:p>
            <a:pPr lvl="2"/>
            <a:r>
              <a:rPr lang="en-US" dirty="0"/>
              <a:t>Loan terms tend to be higher at the end of the analyzed period. </a:t>
            </a:r>
          </a:p>
          <a:p>
            <a:r>
              <a:rPr lang="en-US" dirty="0"/>
              <a:t>Overall Findings:  Banks adapt their lending practices based on the nature of climatic events, with hurricanes prompting immediate adjustments and droughts leading to gradual changes, reflecting distinct risk management strategies.</a:t>
            </a:r>
          </a:p>
        </p:txBody>
      </p:sp>
      <p:sp>
        <p:nvSpPr>
          <p:cNvPr id="5" name="Marcador de número de diapositiva 4">
            <a:extLst>
              <a:ext uri="{FF2B5EF4-FFF2-40B4-BE49-F238E27FC236}">
                <a16:creationId xmlns:a16="http://schemas.microsoft.com/office/drawing/2014/main" id="{EBC38EBE-DE74-49D5-BE28-F5D195306BA0}"/>
              </a:ext>
            </a:extLst>
          </p:cNvPr>
          <p:cNvSpPr>
            <a:spLocks noGrp="1"/>
          </p:cNvSpPr>
          <p:nvPr>
            <p:ph type="sldNum" sz="quarter" idx="12"/>
          </p:nvPr>
        </p:nvSpPr>
        <p:spPr/>
        <p:txBody>
          <a:bodyPr/>
          <a:lstStyle/>
          <a:p>
            <a:fld id="{8E002BF4-BBF3-4639-B0BE-64A04A870BC8}" type="slidenum">
              <a:rPr lang="es-MX" smtClean="0">
                <a:solidFill>
                  <a:srgbClr val="FFFFFF"/>
                </a:solidFill>
              </a:rPr>
              <a:pPr/>
              <a:t>27</a:t>
            </a:fld>
            <a:endParaRPr lang="es-MX" dirty="0">
              <a:solidFill>
                <a:srgbClr val="FFFFFF"/>
              </a:solidFill>
            </a:endParaRPr>
          </a:p>
        </p:txBody>
      </p:sp>
      <p:sp>
        <p:nvSpPr>
          <p:cNvPr id="9" name="Marcador de pie de página 2">
            <a:extLst>
              <a:ext uri="{FF2B5EF4-FFF2-40B4-BE49-F238E27FC236}">
                <a16:creationId xmlns:a16="http://schemas.microsoft.com/office/drawing/2014/main" id="{C6D9705E-190A-4A7E-BADE-F44C6AE1714F}"/>
              </a:ext>
            </a:extLst>
          </p:cNvPr>
          <p:cNvSpPr txBox="1">
            <a:spLocks/>
          </p:cNvSpPr>
          <p:nvPr/>
        </p:nvSpPr>
        <p:spPr>
          <a:xfrm>
            <a:off x="2759979" y="6465926"/>
            <a:ext cx="6291742" cy="365125"/>
          </a:xfrm>
          <a:prstGeom prst="rect">
            <a:avLst/>
          </a:prstGeom>
        </p:spPr>
        <p:txBody>
          <a:bodyPr vert="horz" lIns="91440" tIns="45720" rIns="91440" bIns="45720" rtlCol="0" anchor="ctr"/>
          <a:lstStyle>
            <a:defPPr>
              <a:defRPr lang="es-MX"/>
            </a:defPPr>
            <a:lvl1pPr marL="0" algn="ctr" defTabSz="914400" rtl="0" eaLnBrk="1" latinLnBrk="0" hangingPunct="1">
              <a:defRPr sz="1200" kern="1200" baseline="0">
                <a:solidFill>
                  <a:schemeClr val="bg1">
                    <a:lumMod val="85000"/>
                  </a:schemeClr>
                </a:solidFill>
                <a:latin typeface="Calibri"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chemeClr val="bg1"/>
                </a:solidFill>
              </a:rPr>
              <a:t>Impact of Physical Climatic Shocks on the Conditions for Granting Mortgage Loans in Mexico</a:t>
            </a:r>
          </a:p>
          <a:p>
            <a:endParaRPr lang="es-MX" dirty="0">
              <a:solidFill>
                <a:srgbClr val="FFFFFF">
                  <a:lumMod val="85000"/>
                </a:srgbClr>
              </a:solidFill>
            </a:endParaRPr>
          </a:p>
        </p:txBody>
      </p:sp>
    </p:spTree>
    <p:extLst>
      <p:ext uri="{BB962C8B-B14F-4D97-AF65-F5344CB8AC3E}">
        <p14:creationId xmlns:p14="http://schemas.microsoft.com/office/powerpoint/2010/main" val="23310050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AE4BE49-D06F-46F1-A218-BDB07A218C54}"/>
              </a:ext>
            </a:extLst>
          </p:cNvPr>
          <p:cNvSpPr>
            <a:spLocks noGrp="1"/>
          </p:cNvSpPr>
          <p:nvPr>
            <p:ph type="title"/>
          </p:nvPr>
        </p:nvSpPr>
        <p:spPr/>
        <p:txBody>
          <a:bodyPr/>
          <a:lstStyle/>
          <a:p>
            <a:r>
              <a:rPr lang="en-US" dirty="0"/>
              <a:t>Future work</a:t>
            </a:r>
          </a:p>
        </p:txBody>
      </p:sp>
      <p:sp>
        <p:nvSpPr>
          <p:cNvPr id="3" name="Marcador de contenido 2">
            <a:extLst>
              <a:ext uri="{FF2B5EF4-FFF2-40B4-BE49-F238E27FC236}">
                <a16:creationId xmlns:a16="http://schemas.microsoft.com/office/drawing/2014/main" id="{02DB6867-2702-4E31-AB58-C02B45420BBA}"/>
              </a:ext>
            </a:extLst>
          </p:cNvPr>
          <p:cNvSpPr>
            <a:spLocks noGrp="1"/>
          </p:cNvSpPr>
          <p:nvPr>
            <p:ph idx="1"/>
          </p:nvPr>
        </p:nvSpPr>
        <p:spPr>
          <a:xfrm>
            <a:off x="609600" y="1661029"/>
            <a:ext cx="10972800" cy="3093690"/>
          </a:xfrm>
        </p:spPr>
        <p:txBody>
          <a:bodyPr anchor="ctr">
            <a:normAutofit lnSpcReduction="10000"/>
          </a:bodyPr>
          <a:lstStyle/>
          <a:p>
            <a:r>
              <a:rPr lang="en-US" sz="2000" dirty="0"/>
              <a:t>Ma more statistically robust method such as synthetic diff-in-diff. </a:t>
            </a:r>
          </a:p>
          <a:p>
            <a:pPr marL="0" indent="0">
              <a:buNone/>
            </a:pPr>
            <a:endParaRPr lang="en-US" sz="2000" dirty="0"/>
          </a:p>
          <a:p>
            <a:pPr marL="0" indent="0">
              <a:buNone/>
            </a:pPr>
            <a:endParaRPr lang="en-US" sz="2000" dirty="0"/>
          </a:p>
          <a:p>
            <a:r>
              <a:rPr lang="en-US" sz="2000" dirty="0"/>
              <a:t>Analyze different loan portfolios as we are trying to understand the implications on the whole financial system. </a:t>
            </a:r>
          </a:p>
          <a:p>
            <a:pPr marL="0" indent="0">
              <a:buNone/>
            </a:pPr>
            <a:endParaRPr lang="en-US" sz="2000" dirty="0"/>
          </a:p>
          <a:p>
            <a:pPr marL="0" indent="0">
              <a:buNone/>
            </a:pPr>
            <a:endParaRPr lang="en-US" sz="2000" dirty="0"/>
          </a:p>
          <a:p>
            <a:r>
              <a:rPr lang="en-US" sz="2000" dirty="0"/>
              <a:t>Further steps on this topic will lead us to the impact in credit growth, credit risk and delinquency rates as they are important for financial stability. </a:t>
            </a:r>
          </a:p>
          <a:p>
            <a:endParaRPr lang="en-US" sz="2000" dirty="0"/>
          </a:p>
          <a:p>
            <a:endParaRPr lang="en-US" sz="2000" dirty="0"/>
          </a:p>
        </p:txBody>
      </p:sp>
      <p:sp>
        <p:nvSpPr>
          <p:cNvPr id="4" name="Marcador de pie de página 3">
            <a:extLst>
              <a:ext uri="{FF2B5EF4-FFF2-40B4-BE49-F238E27FC236}">
                <a16:creationId xmlns:a16="http://schemas.microsoft.com/office/drawing/2014/main" id="{B96584AB-EF30-41AD-89E3-7F201FD824F3}"/>
              </a:ext>
            </a:extLst>
          </p:cNvPr>
          <p:cNvSpPr>
            <a:spLocks noGrp="1"/>
          </p:cNvSpPr>
          <p:nvPr>
            <p:ph type="ftr" sz="quarter" idx="11"/>
          </p:nvPr>
        </p:nvSpPr>
        <p:spPr/>
        <p:txBody>
          <a:bodyPr/>
          <a:lstStyle/>
          <a:p>
            <a:endParaRPr lang="es-MX" dirty="0">
              <a:solidFill>
                <a:srgbClr val="FFFFFF">
                  <a:lumMod val="85000"/>
                </a:srgbClr>
              </a:solidFill>
            </a:endParaRPr>
          </a:p>
        </p:txBody>
      </p:sp>
      <p:sp>
        <p:nvSpPr>
          <p:cNvPr id="5" name="Marcador de número de diapositiva 4">
            <a:extLst>
              <a:ext uri="{FF2B5EF4-FFF2-40B4-BE49-F238E27FC236}">
                <a16:creationId xmlns:a16="http://schemas.microsoft.com/office/drawing/2014/main" id="{98FF938C-C0C5-4B3E-AC74-E1F5834C434C}"/>
              </a:ext>
            </a:extLst>
          </p:cNvPr>
          <p:cNvSpPr>
            <a:spLocks noGrp="1"/>
          </p:cNvSpPr>
          <p:nvPr>
            <p:ph type="sldNum" sz="quarter" idx="12"/>
          </p:nvPr>
        </p:nvSpPr>
        <p:spPr/>
        <p:txBody>
          <a:bodyPr/>
          <a:lstStyle/>
          <a:p>
            <a:fld id="{8E002BF4-BBF3-4639-B0BE-64A04A870BC8}" type="slidenum">
              <a:rPr lang="es-MX" smtClean="0">
                <a:solidFill>
                  <a:srgbClr val="FFFFFF"/>
                </a:solidFill>
              </a:rPr>
              <a:pPr/>
              <a:t>28</a:t>
            </a:fld>
            <a:endParaRPr lang="es-MX" dirty="0">
              <a:solidFill>
                <a:srgbClr val="FFFFFF"/>
              </a:solidFill>
            </a:endParaRPr>
          </a:p>
        </p:txBody>
      </p:sp>
      <p:sp>
        <p:nvSpPr>
          <p:cNvPr id="7" name="Marcador de pie de página 2">
            <a:extLst>
              <a:ext uri="{FF2B5EF4-FFF2-40B4-BE49-F238E27FC236}">
                <a16:creationId xmlns:a16="http://schemas.microsoft.com/office/drawing/2014/main" id="{868537F1-EB76-4849-922F-8BF06C2117EE}"/>
              </a:ext>
            </a:extLst>
          </p:cNvPr>
          <p:cNvSpPr txBox="1">
            <a:spLocks/>
          </p:cNvSpPr>
          <p:nvPr/>
        </p:nvSpPr>
        <p:spPr>
          <a:xfrm>
            <a:off x="2759979" y="6465926"/>
            <a:ext cx="6291742" cy="365125"/>
          </a:xfrm>
          <a:prstGeom prst="rect">
            <a:avLst/>
          </a:prstGeom>
        </p:spPr>
        <p:txBody>
          <a:bodyPr vert="horz" lIns="91440" tIns="45720" rIns="91440" bIns="45720" rtlCol="0" anchor="ctr"/>
          <a:lstStyle>
            <a:defPPr>
              <a:defRPr lang="es-MX"/>
            </a:defPPr>
            <a:lvl1pPr marL="0" algn="ctr" defTabSz="914400" rtl="0" eaLnBrk="1" latinLnBrk="0" hangingPunct="1">
              <a:defRPr sz="1200" kern="1200" baseline="0">
                <a:solidFill>
                  <a:schemeClr val="bg1">
                    <a:lumMod val="85000"/>
                  </a:schemeClr>
                </a:solidFill>
                <a:latin typeface="Calibri"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chemeClr val="bg1"/>
                </a:solidFill>
              </a:rPr>
              <a:t>Impact of Physical Climatic Shocks on the Conditions for Granting Mortgage Loans in Mexico</a:t>
            </a:r>
          </a:p>
          <a:p>
            <a:endParaRPr lang="es-MX" dirty="0">
              <a:solidFill>
                <a:srgbClr val="FFFFFF">
                  <a:lumMod val="85000"/>
                </a:srgbClr>
              </a:solidFill>
            </a:endParaRPr>
          </a:p>
        </p:txBody>
      </p:sp>
    </p:spTree>
    <p:extLst>
      <p:ext uri="{BB962C8B-B14F-4D97-AF65-F5344CB8AC3E}">
        <p14:creationId xmlns:p14="http://schemas.microsoft.com/office/powerpoint/2010/main" val="6800226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F478F95B-3C0E-4136-A13B-105FD1AF5AA1}"/>
              </a:ext>
            </a:extLst>
          </p:cNvPr>
          <p:cNvSpPr>
            <a:spLocks noGrp="1"/>
          </p:cNvSpPr>
          <p:nvPr>
            <p:ph type="sldNum" sz="quarter" idx="4294967295"/>
          </p:nvPr>
        </p:nvSpPr>
        <p:spPr>
          <a:xfrm>
            <a:off x="9347200" y="6356350"/>
            <a:ext cx="2844800" cy="365125"/>
          </a:xfrm>
        </p:spPr>
        <p:txBody>
          <a:bodyPr/>
          <a:lstStyle/>
          <a:p>
            <a:fld id="{8E002BF4-BBF3-4639-B0BE-64A04A870BC8}" type="slidenum">
              <a:rPr lang="es-MX" smtClean="0">
                <a:solidFill>
                  <a:srgbClr val="FFFFFF"/>
                </a:solidFill>
              </a:rPr>
              <a:pPr/>
              <a:t>29</a:t>
            </a:fld>
            <a:endParaRPr lang="es-MX" dirty="0">
              <a:solidFill>
                <a:srgbClr val="FFFFFF"/>
              </a:solidFill>
            </a:endParaRPr>
          </a:p>
        </p:txBody>
      </p:sp>
    </p:spTree>
    <p:extLst>
      <p:ext uri="{BB962C8B-B14F-4D97-AF65-F5344CB8AC3E}">
        <p14:creationId xmlns:p14="http://schemas.microsoft.com/office/powerpoint/2010/main" val="19465082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ie de página 2">
            <a:extLst>
              <a:ext uri="{FF2B5EF4-FFF2-40B4-BE49-F238E27FC236}">
                <a16:creationId xmlns:a16="http://schemas.microsoft.com/office/drawing/2014/main" id="{6F47C343-392D-4552-904D-C660C230BC71}"/>
              </a:ext>
            </a:extLst>
          </p:cNvPr>
          <p:cNvSpPr>
            <a:spLocks noGrp="1"/>
          </p:cNvSpPr>
          <p:nvPr>
            <p:ph type="ftr" sz="quarter" idx="11"/>
          </p:nvPr>
        </p:nvSpPr>
        <p:spPr/>
        <p:txBody>
          <a:bodyPr/>
          <a:lstStyle/>
          <a:p>
            <a:endParaRPr lang="es-MX" dirty="0">
              <a:solidFill>
                <a:srgbClr val="FFFFFF">
                  <a:lumMod val="85000"/>
                </a:srgbClr>
              </a:solidFill>
            </a:endParaRPr>
          </a:p>
        </p:txBody>
      </p:sp>
      <p:sp>
        <p:nvSpPr>
          <p:cNvPr id="4" name="Marcador de número de diapositiva 3">
            <a:extLst>
              <a:ext uri="{FF2B5EF4-FFF2-40B4-BE49-F238E27FC236}">
                <a16:creationId xmlns:a16="http://schemas.microsoft.com/office/drawing/2014/main" id="{270A8A89-C637-497D-8582-8A315F286512}"/>
              </a:ext>
            </a:extLst>
          </p:cNvPr>
          <p:cNvSpPr>
            <a:spLocks noGrp="1"/>
          </p:cNvSpPr>
          <p:nvPr>
            <p:ph type="sldNum" sz="quarter" idx="12"/>
          </p:nvPr>
        </p:nvSpPr>
        <p:spPr/>
        <p:txBody>
          <a:bodyPr/>
          <a:lstStyle/>
          <a:p>
            <a:fld id="{8E002BF4-BBF3-4639-B0BE-64A04A870BC8}" type="slidenum">
              <a:rPr lang="es-MX" smtClean="0">
                <a:solidFill>
                  <a:srgbClr val="FFFFFF"/>
                </a:solidFill>
              </a:rPr>
              <a:pPr/>
              <a:t>3</a:t>
            </a:fld>
            <a:endParaRPr lang="es-MX" dirty="0">
              <a:solidFill>
                <a:srgbClr val="FFFFFF"/>
              </a:solidFill>
            </a:endParaRPr>
          </a:p>
        </p:txBody>
      </p:sp>
      <p:sp>
        <p:nvSpPr>
          <p:cNvPr id="5" name="Elipse 4">
            <a:extLst>
              <a:ext uri="{FF2B5EF4-FFF2-40B4-BE49-F238E27FC236}">
                <a16:creationId xmlns:a16="http://schemas.microsoft.com/office/drawing/2014/main" id="{46D5DC7C-18D1-4F86-B7A6-0E222DBD6CB7}"/>
              </a:ext>
            </a:extLst>
          </p:cNvPr>
          <p:cNvSpPr>
            <a:spLocks noChangeAspect="1"/>
          </p:cNvSpPr>
          <p:nvPr/>
        </p:nvSpPr>
        <p:spPr>
          <a:xfrm>
            <a:off x="711200" y="1016470"/>
            <a:ext cx="936000" cy="936104"/>
          </a:xfrm>
          <a:prstGeom prst="ellipse">
            <a:avLst/>
          </a:prstGeom>
          <a:solidFill>
            <a:srgbClr val="674C79">
              <a:alpha val="80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a:t>1</a:t>
            </a:r>
          </a:p>
        </p:txBody>
      </p:sp>
      <p:sp>
        <p:nvSpPr>
          <p:cNvPr id="11" name="Título 1">
            <a:extLst>
              <a:ext uri="{FF2B5EF4-FFF2-40B4-BE49-F238E27FC236}">
                <a16:creationId xmlns:a16="http://schemas.microsoft.com/office/drawing/2014/main" id="{62AD4565-2E0C-4AF7-AD94-EA1D9CD2026E}"/>
              </a:ext>
            </a:extLst>
          </p:cNvPr>
          <p:cNvSpPr>
            <a:spLocks noGrp="1"/>
          </p:cNvSpPr>
          <p:nvPr>
            <p:ph type="title"/>
          </p:nvPr>
        </p:nvSpPr>
        <p:spPr>
          <a:xfrm>
            <a:off x="609600" y="-27384"/>
            <a:ext cx="10972800" cy="936104"/>
          </a:xfrm>
        </p:spPr>
        <p:txBody>
          <a:bodyPr/>
          <a:lstStyle/>
          <a:p>
            <a:r>
              <a:rPr lang="en-US" dirty="0"/>
              <a:t>Roadmap</a:t>
            </a:r>
          </a:p>
        </p:txBody>
      </p:sp>
      <p:sp>
        <p:nvSpPr>
          <p:cNvPr id="12" name="Rectángulo: esquinas redondeadas 11">
            <a:extLst>
              <a:ext uri="{FF2B5EF4-FFF2-40B4-BE49-F238E27FC236}">
                <a16:creationId xmlns:a16="http://schemas.microsoft.com/office/drawing/2014/main" id="{5B672AF7-2029-4205-87C7-4BADE86CFC76}"/>
              </a:ext>
            </a:extLst>
          </p:cNvPr>
          <p:cNvSpPr>
            <a:spLocks/>
          </p:cNvSpPr>
          <p:nvPr/>
        </p:nvSpPr>
        <p:spPr>
          <a:xfrm>
            <a:off x="2115188" y="1217213"/>
            <a:ext cx="6152400" cy="529200"/>
          </a:xfrm>
          <a:prstGeom prst="roundRect">
            <a:avLst/>
          </a:prstGeom>
          <a:solidFill>
            <a:srgbClr val="674C79">
              <a:alpha val="80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Introduction</a:t>
            </a:r>
          </a:p>
        </p:txBody>
      </p:sp>
      <p:sp>
        <p:nvSpPr>
          <p:cNvPr id="13" name="Elipse 12">
            <a:extLst>
              <a:ext uri="{FF2B5EF4-FFF2-40B4-BE49-F238E27FC236}">
                <a16:creationId xmlns:a16="http://schemas.microsoft.com/office/drawing/2014/main" id="{25925208-EE9D-4066-9F4E-59A71327C3B6}"/>
              </a:ext>
            </a:extLst>
          </p:cNvPr>
          <p:cNvSpPr>
            <a:spLocks noChangeAspect="1"/>
          </p:cNvSpPr>
          <p:nvPr/>
        </p:nvSpPr>
        <p:spPr>
          <a:xfrm>
            <a:off x="711200" y="2258027"/>
            <a:ext cx="936000" cy="936104"/>
          </a:xfrm>
          <a:prstGeom prst="ellipse">
            <a:avLst/>
          </a:prstGeom>
          <a:solidFill>
            <a:srgbClr val="674C79">
              <a:alpha val="30196"/>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a:t>2</a:t>
            </a:r>
          </a:p>
        </p:txBody>
      </p:sp>
      <p:sp>
        <p:nvSpPr>
          <p:cNvPr id="14" name="Rectángulo: esquinas redondeadas 13">
            <a:extLst>
              <a:ext uri="{FF2B5EF4-FFF2-40B4-BE49-F238E27FC236}">
                <a16:creationId xmlns:a16="http://schemas.microsoft.com/office/drawing/2014/main" id="{0BB18D4F-6482-48E0-819F-9B1333889BF4}"/>
              </a:ext>
            </a:extLst>
          </p:cNvPr>
          <p:cNvSpPr>
            <a:spLocks/>
          </p:cNvSpPr>
          <p:nvPr/>
        </p:nvSpPr>
        <p:spPr>
          <a:xfrm>
            <a:off x="2115188" y="2461479"/>
            <a:ext cx="6152400" cy="529200"/>
          </a:xfrm>
          <a:prstGeom prst="roundRect">
            <a:avLst/>
          </a:prstGeom>
          <a:solidFill>
            <a:srgbClr val="674C79">
              <a:alpha val="30196"/>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Data and Methodology</a:t>
            </a:r>
          </a:p>
        </p:txBody>
      </p:sp>
      <p:sp>
        <p:nvSpPr>
          <p:cNvPr id="15" name="Elipse 14">
            <a:extLst>
              <a:ext uri="{FF2B5EF4-FFF2-40B4-BE49-F238E27FC236}">
                <a16:creationId xmlns:a16="http://schemas.microsoft.com/office/drawing/2014/main" id="{7D52045A-C326-4307-B99B-867308A9D5D9}"/>
              </a:ext>
            </a:extLst>
          </p:cNvPr>
          <p:cNvSpPr>
            <a:spLocks noChangeAspect="1"/>
          </p:cNvSpPr>
          <p:nvPr/>
        </p:nvSpPr>
        <p:spPr>
          <a:xfrm>
            <a:off x="711200" y="3502293"/>
            <a:ext cx="936000" cy="936104"/>
          </a:xfrm>
          <a:prstGeom prst="ellipse">
            <a:avLst/>
          </a:prstGeom>
          <a:solidFill>
            <a:srgbClr val="674C79">
              <a:alpha val="30196"/>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a:t>3</a:t>
            </a:r>
          </a:p>
        </p:txBody>
      </p:sp>
      <p:sp>
        <p:nvSpPr>
          <p:cNvPr id="16" name="Rectángulo: esquinas redondeadas 15">
            <a:extLst>
              <a:ext uri="{FF2B5EF4-FFF2-40B4-BE49-F238E27FC236}">
                <a16:creationId xmlns:a16="http://schemas.microsoft.com/office/drawing/2014/main" id="{371866B1-9110-4D5D-B99B-53984C70EFCF}"/>
              </a:ext>
            </a:extLst>
          </p:cNvPr>
          <p:cNvSpPr>
            <a:spLocks/>
          </p:cNvSpPr>
          <p:nvPr/>
        </p:nvSpPr>
        <p:spPr>
          <a:xfrm>
            <a:off x="2115188" y="3705745"/>
            <a:ext cx="6152400" cy="529200"/>
          </a:xfrm>
          <a:prstGeom prst="roundRect">
            <a:avLst/>
          </a:prstGeom>
          <a:solidFill>
            <a:srgbClr val="674C79">
              <a:alpha val="30196"/>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Results</a:t>
            </a:r>
          </a:p>
        </p:txBody>
      </p:sp>
      <p:sp>
        <p:nvSpPr>
          <p:cNvPr id="17" name="Elipse 16">
            <a:extLst>
              <a:ext uri="{FF2B5EF4-FFF2-40B4-BE49-F238E27FC236}">
                <a16:creationId xmlns:a16="http://schemas.microsoft.com/office/drawing/2014/main" id="{4CC9E4C4-3906-4DDF-8659-B511F0378BC2}"/>
              </a:ext>
            </a:extLst>
          </p:cNvPr>
          <p:cNvSpPr>
            <a:spLocks noChangeAspect="1"/>
          </p:cNvSpPr>
          <p:nvPr/>
        </p:nvSpPr>
        <p:spPr>
          <a:xfrm>
            <a:off x="711200" y="4786006"/>
            <a:ext cx="936000" cy="936104"/>
          </a:xfrm>
          <a:prstGeom prst="ellipse">
            <a:avLst/>
          </a:prstGeom>
          <a:solidFill>
            <a:srgbClr val="674C79">
              <a:alpha val="30196"/>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a:t>4</a:t>
            </a:r>
          </a:p>
        </p:txBody>
      </p:sp>
      <p:sp>
        <p:nvSpPr>
          <p:cNvPr id="18" name="Rectángulo: esquinas redondeadas 17">
            <a:extLst>
              <a:ext uri="{FF2B5EF4-FFF2-40B4-BE49-F238E27FC236}">
                <a16:creationId xmlns:a16="http://schemas.microsoft.com/office/drawing/2014/main" id="{C3D34B1E-FA0D-4EEB-ABB6-1FD4B3D39B2F}"/>
              </a:ext>
            </a:extLst>
          </p:cNvPr>
          <p:cNvSpPr>
            <a:spLocks/>
          </p:cNvSpPr>
          <p:nvPr/>
        </p:nvSpPr>
        <p:spPr>
          <a:xfrm>
            <a:off x="2115188" y="4989458"/>
            <a:ext cx="6152400" cy="529200"/>
          </a:xfrm>
          <a:prstGeom prst="roundRect">
            <a:avLst/>
          </a:prstGeom>
          <a:solidFill>
            <a:srgbClr val="674C79">
              <a:alpha val="30196"/>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Conclusions and Future Work</a:t>
            </a:r>
          </a:p>
        </p:txBody>
      </p:sp>
    </p:spTree>
    <p:extLst>
      <p:ext uri="{BB962C8B-B14F-4D97-AF65-F5344CB8AC3E}">
        <p14:creationId xmlns:p14="http://schemas.microsoft.com/office/powerpoint/2010/main" val="25902128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a:extLst>
              <a:ext uri="{FF2B5EF4-FFF2-40B4-BE49-F238E27FC236}">
                <a16:creationId xmlns:a16="http://schemas.microsoft.com/office/drawing/2014/main" id="{6663F34B-19F0-48CD-95C9-8D3111B83596}"/>
              </a:ext>
            </a:extLst>
          </p:cNvPr>
          <p:cNvSpPr>
            <a:spLocks noGrp="1"/>
          </p:cNvSpPr>
          <p:nvPr>
            <p:ph type="title"/>
          </p:nvPr>
        </p:nvSpPr>
        <p:spPr/>
        <p:txBody>
          <a:bodyPr/>
          <a:lstStyle/>
          <a:p>
            <a:r>
              <a:rPr lang="es-MX" dirty="0"/>
              <a:t>APPENDIX</a:t>
            </a:r>
          </a:p>
        </p:txBody>
      </p:sp>
      <p:sp>
        <p:nvSpPr>
          <p:cNvPr id="7" name="Marcador de texto 6">
            <a:extLst>
              <a:ext uri="{FF2B5EF4-FFF2-40B4-BE49-F238E27FC236}">
                <a16:creationId xmlns:a16="http://schemas.microsoft.com/office/drawing/2014/main" id="{199E4E4F-8128-4E18-9897-3FEDA7257697}"/>
              </a:ext>
            </a:extLst>
          </p:cNvPr>
          <p:cNvSpPr>
            <a:spLocks noGrp="1"/>
          </p:cNvSpPr>
          <p:nvPr>
            <p:ph type="body" idx="1"/>
          </p:nvPr>
        </p:nvSpPr>
        <p:spPr/>
        <p:txBody>
          <a:bodyPr/>
          <a:lstStyle/>
          <a:p>
            <a:endParaRPr lang="es-MX"/>
          </a:p>
        </p:txBody>
      </p:sp>
      <p:sp>
        <p:nvSpPr>
          <p:cNvPr id="4" name="Marcador de pie de página 3">
            <a:extLst>
              <a:ext uri="{FF2B5EF4-FFF2-40B4-BE49-F238E27FC236}">
                <a16:creationId xmlns:a16="http://schemas.microsoft.com/office/drawing/2014/main" id="{6B3AC5EC-FBF1-41B9-9700-7969BA4C548F}"/>
              </a:ext>
            </a:extLst>
          </p:cNvPr>
          <p:cNvSpPr>
            <a:spLocks noGrp="1"/>
          </p:cNvSpPr>
          <p:nvPr>
            <p:ph type="ftr" sz="quarter" idx="11"/>
          </p:nvPr>
        </p:nvSpPr>
        <p:spPr/>
        <p:txBody>
          <a:bodyPr/>
          <a:lstStyle/>
          <a:p>
            <a:endParaRPr lang="es-MX" dirty="0">
              <a:solidFill>
                <a:srgbClr val="FFFFFF">
                  <a:lumMod val="85000"/>
                </a:srgbClr>
              </a:solidFill>
            </a:endParaRPr>
          </a:p>
        </p:txBody>
      </p:sp>
      <p:sp>
        <p:nvSpPr>
          <p:cNvPr id="5" name="Marcador de número de diapositiva 4">
            <a:extLst>
              <a:ext uri="{FF2B5EF4-FFF2-40B4-BE49-F238E27FC236}">
                <a16:creationId xmlns:a16="http://schemas.microsoft.com/office/drawing/2014/main" id="{94C978B1-67E9-442A-A45A-CF1FC5EB2853}"/>
              </a:ext>
            </a:extLst>
          </p:cNvPr>
          <p:cNvSpPr>
            <a:spLocks noGrp="1"/>
          </p:cNvSpPr>
          <p:nvPr>
            <p:ph type="sldNum" sz="quarter" idx="12"/>
          </p:nvPr>
        </p:nvSpPr>
        <p:spPr/>
        <p:txBody>
          <a:bodyPr/>
          <a:lstStyle/>
          <a:p>
            <a:fld id="{8E002BF4-BBF3-4639-B0BE-64A04A870BC8}" type="slidenum">
              <a:rPr lang="es-MX" smtClean="0">
                <a:solidFill>
                  <a:srgbClr val="FFFFFF"/>
                </a:solidFill>
              </a:rPr>
              <a:pPr/>
              <a:t>30</a:t>
            </a:fld>
            <a:endParaRPr lang="es-MX" dirty="0">
              <a:solidFill>
                <a:srgbClr val="FFFFFF"/>
              </a:solidFill>
            </a:endParaRPr>
          </a:p>
        </p:txBody>
      </p:sp>
    </p:spTree>
    <p:extLst>
      <p:ext uri="{BB962C8B-B14F-4D97-AF65-F5344CB8AC3E}">
        <p14:creationId xmlns:p14="http://schemas.microsoft.com/office/powerpoint/2010/main" val="40227735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B4D0E762-5C70-41A3-95F4-C89604F893F9}"/>
              </a:ext>
            </a:extLst>
          </p:cNvPr>
          <p:cNvSpPr>
            <a:spLocks noGrp="1"/>
          </p:cNvSpPr>
          <p:nvPr>
            <p:ph type="title"/>
          </p:nvPr>
        </p:nvSpPr>
        <p:spPr/>
        <p:txBody>
          <a:bodyPr/>
          <a:lstStyle/>
          <a:p>
            <a:r>
              <a:rPr lang="en-US" dirty="0"/>
              <a:t>Methodology I</a:t>
            </a:r>
          </a:p>
        </p:txBody>
      </p:sp>
      <mc:AlternateContent xmlns:mc="http://schemas.openxmlformats.org/markup-compatibility/2006" xmlns:a14="http://schemas.microsoft.com/office/drawing/2010/main">
        <mc:Choice Requires="a14">
          <p:sp>
            <p:nvSpPr>
              <p:cNvPr id="8" name="Marcador de contenido 7">
                <a:extLst>
                  <a:ext uri="{FF2B5EF4-FFF2-40B4-BE49-F238E27FC236}">
                    <a16:creationId xmlns:a16="http://schemas.microsoft.com/office/drawing/2014/main" id="{C8D497DB-1B6F-4B23-8DD9-6C002BE7807D}"/>
                  </a:ext>
                </a:extLst>
              </p:cNvPr>
              <p:cNvSpPr>
                <a:spLocks noGrp="1"/>
              </p:cNvSpPr>
              <p:nvPr>
                <p:ph idx="1"/>
              </p:nvPr>
            </p:nvSpPr>
            <p:spPr/>
            <p:txBody>
              <a:bodyPr anchor="t">
                <a:normAutofit/>
              </a:bodyPr>
              <a:lstStyle/>
              <a:p>
                <a:endParaRPr lang="en-US" dirty="0"/>
              </a:p>
              <a:p>
                <a:pPr>
                  <a:spcAft>
                    <a:spcPts val="600"/>
                  </a:spcAft>
                </a:pPr>
                <a:r>
                  <a:rPr lang="en-US" dirty="0"/>
                  <a:t>We define the physical shock as described above and identify treatment regions as municipal units that were affected by the phenomenon. Likewise, we select only those with at least the average number of credit granting of the state in which they are located on a monthly basis.</a:t>
                </a:r>
              </a:p>
              <a:p>
                <a:pPr>
                  <a:spcAft>
                    <a:spcPts val="600"/>
                  </a:spcAft>
                </a:pPr>
                <a:r>
                  <a:rPr lang="en-US" dirty="0"/>
                  <a:t>Then we have </a:t>
                </a:r>
                <a14:m>
                  <m:oMath xmlns:m="http://schemas.openxmlformats.org/officeDocument/2006/math">
                    <m:r>
                      <a:rPr lang="es-MX" b="0" i="1" smtClean="0">
                        <a:latin typeface="Cambria Math" panose="02040503050406030204" pitchFamily="18" charset="0"/>
                      </a:rPr>
                      <m:t>𝑖</m:t>
                    </m:r>
                    <m:r>
                      <a:rPr lang="es-MX" b="0" i="1" smtClean="0">
                        <a:latin typeface="Cambria Math" panose="02040503050406030204" pitchFamily="18" charset="0"/>
                      </a:rPr>
                      <m:t>=1,…33</m:t>
                    </m:r>
                  </m:oMath>
                </a14:m>
                <a:r>
                  <a:rPr lang="en-US" i="1" dirty="0"/>
                  <a:t> </a:t>
                </a:r>
                <a:r>
                  <a:rPr lang="en-US" dirty="0"/>
                  <a:t>sample units that summarize the information contained per credit in states. It should be noted that, although there are only 32 states in the Mexican Republic, the municipalities affected by the hurricane are separated from the others in the same state, so treated units will be the 33th unit.</a:t>
                </a:r>
              </a:p>
              <a:p>
                <a:r>
                  <a:rPr lang="en-US" dirty="0"/>
                  <a:t>In addition, </a:t>
                </a:r>
                <a14:m>
                  <m:oMath xmlns:m="http://schemas.openxmlformats.org/officeDocument/2006/math">
                    <m:sSub>
                      <m:sSubPr>
                        <m:ctrlPr>
                          <a:rPr lang="es-MX" b="0" i="1" smtClean="0">
                            <a:latin typeface="Cambria Math" panose="02040503050406030204" pitchFamily="18" charset="0"/>
                          </a:rPr>
                        </m:ctrlPr>
                      </m:sSubPr>
                      <m:e>
                        <m:r>
                          <a:rPr lang="es-MX" b="0" i="1" smtClean="0">
                            <a:latin typeface="Cambria Math" panose="02040503050406030204" pitchFamily="18" charset="0"/>
                          </a:rPr>
                          <m:t>𝑇</m:t>
                        </m:r>
                      </m:e>
                      <m:sub>
                        <m:r>
                          <a:rPr lang="es-MX" b="0" i="1" smtClean="0">
                            <a:latin typeface="Cambria Math" panose="02040503050406030204" pitchFamily="18" charset="0"/>
                          </a:rPr>
                          <m:t>0</m:t>
                        </m:r>
                      </m:sub>
                    </m:sSub>
                  </m:oMath>
                </a14:m>
                <a:r>
                  <a:rPr lang="en-US" dirty="0"/>
                  <a:t> is defined as the time of treatment. We possess information on the actual path of 6 variables: DTI, LTV, loan amount, term and origination costs (</a:t>
                </a:r>
                <a14:m>
                  <m:oMath xmlns:m="http://schemas.openxmlformats.org/officeDocument/2006/math">
                    <m:sSub>
                      <m:sSubPr>
                        <m:ctrlPr>
                          <a:rPr lang="es-MX" b="0" i="1" smtClean="0">
                            <a:latin typeface="Cambria Math" panose="02040503050406030204" pitchFamily="18" charset="0"/>
                          </a:rPr>
                        </m:ctrlPr>
                      </m:sSubPr>
                      <m:e>
                        <m:r>
                          <a:rPr lang="es-MX" b="0" i="1" smtClean="0">
                            <a:latin typeface="Cambria Math" panose="02040503050406030204" pitchFamily="18" charset="0"/>
                          </a:rPr>
                          <m:t>𝑌</m:t>
                        </m:r>
                      </m:e>
                      <m:sub>
                        <m:r>
                          <a:rPr lang="es-MX" b="0" i="1" smtClean="0">
                            <a:latin typeface="Cambria Math" panose="02040503050406030204" pitchFamily="18" charset="0"/>
                          </a:rPr>
                          <m:t>33</m:t>
                        </m:r>
                        <m:r>
                          <a:rPr lang="es-MX" b="0" i="1" smtClean="0">
                            <a:latin typeface="Cambria Math" panose="02040503050406030204" pitchFamily="18" charset="0"/>
                          </a:rPr>
                          <m:t>𝑡</m:t>
                        </m:r>
                        <m:r>
                          <a:rPr lang="es-MX" b="0" i="1" smtClean="0">
                            <a:latin typeface="Cambria Math" panose="02040503050406030204" pitchFamily="18" charset="0"/>
                          </a:rPr>
                          <m:t>,</m:t>
                        </m:r>
                        <m:r>
                          <a:rPr lang="es-MX" b="0" i="1" smtClean="0">
                            <a:latin typeface="Cambria Math" panose="02040503050406030204" pitchFamily="18" charset="0"/>
                          </a:rPr>
                          <m:t>𝑗</m:t>
                        </m:r>
                      </m:sub>
                    </m:sSub>
                    <m:r>
                      <a:rPr lang="es-MX" b="0" i="1" smtClean="0">
                        <a:latin typeface="Cambria Math" panose="02040503050406030204" pitchFamily="18" charset="0"/>
                      </a:rPr>
                      <m:t>, </m:t>
                    </m:r>
                    <m:r>
                      <a:rPr lang="es-MX" b="0" i="1" smtClean="0">
                        <a:latin typeface="Cambria Math" panose="02040503050406030204" pitchFamily="18" charset="0"/>
                      </a:rPr>
                      <m:t>𝑡</m:t>
                    </m:r>
                    <m:r>
                      <a:rPr lang="es-MX" b="0" i="1" smtClean="0">
                        <a:latin typeface="Cambria Math" panose="02040503050406030204" pitchFamily="18" charset="0"/>
                      </a:rPr>
                      <m:t>&gt;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𝑇</m:t>
                        </m:r>
                      </m:e>
                      <m:sub>
                        <m:r>
                          <a:rPr lang="es-MX" b="0" i="1" smtClean="0">
                            <a:latin typeface="Cambria Math" panose="02040503050406030204" pitchFamily="18" charset="0"/>
                          </a:rPr>
                          <m:t>0</m:t>
                        </m:r>
                      </m:sub>
                    </m:sSub>
                  </m:oMath>
                </a14:m>
                <a:r>
                  <a:rPr lang="en-US" dirty="0"/>
                  <a:t>  and variable </a:t>
                </a:r>
                <a:r>
                  <a:rPr lang="en-US" i="1" dirty="0">
                    <a:latin typeface="Cambria Math" panose="02040503050406030204" pitchFamily="18" charset="0"/>
                    <a:ea typeface="Cambria Math" panose="02040503050406030204" pitchFamily="18" charset="0"/>
                  </a:rPr>
                  <a:t>j </a:t>
                </a:r>
                <a:r>
                  <a:rPr lang="en-US" dirty="0"/>
                  <a:t> from the aforementioned list) . However, the counterfactual paths of the same variables if the hurricane had not occurred are unknown </a:t>
                </a:r>
                <a14:m>
                  <m:oMath xmlns:m="http://schemas.openxmlformats.org/officeDocument/2006/math">
                    <m:r>
                      <a:rPr lang="es-MX" b="0" i="0" smtClean="0">
                        <a:latin typeface="Cambria Math" panose="02040503050406030204" pitchFamily="18" charset="0"/>
                      </a:rPr>
                      <m:t>( </m:t>
                    </m:r>
                    <m:sSubSup>
                      <m:sSubSupPr>
                        <m:ctrlPr>
                          <a:rPr lang="es-MX" b="0" i="1" smtClean="0">
                            <a:latin typeface="Cambria Math" panose="02040503050406030204" pitchFamily="18" charset="0"/>
                          </a:rPr>
                        </m:ctrlPr>
                      </m:sSubSupPr>
                      <m:e>
                        <m:r>
                          <a:rPr lang="es-MX" b="0" i="1" smtClean="0">
                            <a:latin typeface="Cambria Math" panose="02040503050406030204" pitchFamily="18" charset="0"/>
                          </a:rPr>
                          <m:t>𝑌</m:t>
                        </m:r>
                      </m:e>
                      <m:sub>
                        <m:r>
                          <a:rPr lang="es-MX" b="0" i="1" smtClean="0">
                            <a:latin typeface="Cambria Math" panose="02040503050406030204" pitchFamily="18" charset="0"/>
                          </a:rPr>
                          <m:t>33</m:t>
                        </m:r>
                        <m:r>
                          <a:rPr lang="es-MX" b="0" i="1" smtClean="0">
                            <a:latin typeface="Cambria Math" panose="02040503050406030204" pitchFamily="18" charset="0"/>
                          </a:rPr>
                          <m:t>𝑡</m:t>
                        </m:r>
                        <m:r>
                          <a:rPr lang="es-MX" b="0" i="1" smtClean="0">
                            <a:latin typeface="Cambria Math" panose="02040503050406030204" pitchFamily="18" charset="0"/>
                          </a:rPr>
                          <m:t>,</m:t>
                        </m:r>
                        <m:r>
                          <a:rPr lang="es-MX" b="0" i="1" smtClean="0">
                            <a:latin typeface="Cambria Math" panose="02040503050406030204" pitchFamily="18" charset="0"/>
                          </a:rPr>
                          <m:t>𝑗</m:t>
                        </m:r>
                        <m:r>
                          <a:rPr lang="es-MX" b="0" i="1" smtClean="0">
                            <a:latin typeface="Cambria Math" panose="02040503050406030204" pitchFamily="18" charset="0"/>
                          </a:rPr>
                          <m:t> </m:t>
                        </m:r>
                      </m:sub>
                      <m:sup>
                        <m:r>
                          <a:rPr lang="es-MX" b="0" i="1" smtClean="0">
                            <a:latin typeface="Cambria Math" panose="02040503050406030204" pitchFamily="18" charset="0"/>
                          </a:rPr>
                          <m:t>𝑁</m:t>
                        </m:r>
                      </m:sup>
                    </m:sSubSup>
                    <m:r>
                      <a:rPr lang="es-MX" b="0" i="1" smtClean="0">
                        <a:latin typeface="Cambria Math" panose="02040503050406030204" pitchFamily="18" charset="0"/>
                      </a:rPr>
                      <m:t> </m:t>
                    </m:r>
                    <m:r>
                      <a:rPr lang="es-MX" b="0" i="1" smtClean="0">
                        <a:latin typeface="Cambria Math" panose="02040503050406030204" pitchFamily="18" charset="0"/>
                      </a:rPr>
                      <m:t>𝑡</m:t>
                    </m:r>
                    <m:r>
                      <a:rPr lang="es-MX" b="0" i="1" smtClean="0">
                        <a:latin typeface="Cambria Math" panose="02040503050406030204" pitchFamily="18" charset="0"/>
                      </a:rPr>
                      <m:t>&gt;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𝑇</m:t>
                        </m:r>
                      </m:e>
                      <m:sub>
                        <m:r>
                          <a:rPr lang="es-MX" b="0" i="1" smtClean="0">
                            <a:latin typeface="Cambria Math" panose="02040503050406030204" pitchFamily="18" charset="0"/>
                          </a:rPr>
                          <m:t>0</m:t>
                        </m:r>
                      </m:sub>
                    </m:sSub>
                  </m:oMath>
                </a14:m>
                <a:r>
                  <a:rPr lang="en-US" dirty="0"/>
                  <a:t> and variable </a:t>
                </a:r>
                <a:r>
                  <a:rPr lang="en-US" i="1" dirty="0">
                    <a:latin typeface="Cambria Math" panose="02040503050406030204" pitchFamily="18" charset="0"/>
                    <a:ea typeface="Cambria Math" panose="02040503050406030204" pitchFamily="18" charset="0"/>
                  </a:rPr>
                  <a:t>j  </a:t>
                </a:r>
                <a:r>
                  <a:rPr lang="en-US" dirty="0"/>
                  <a:t>from the aforementioned list). Therefore, we seek to find an estimate of </a:t>
                </a:r>
                <a14:m>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𝑌</m:t>
                        </m:r>
                      </m:e>
                      <m:sub>
                        <m:r>
                          <a:rPr lang="es-MX" b="0" i="1" smtClean="0">
                            <a:latin typeface="Cambria Math" panose="02040503050406030204" pitchFamily="18" charset="0"/>
                          </a:rPr>
                          <m:t>33</m:t>
                        </m:r>
                        <m:r>
                          <a:rPr lang="es-MX" b="0" i="1" smtClean="0">
                            <a:latin typeface="Cambria Math" panose="02040503050406030204" pitchFamily="18" charset="0"/>
                          </a:rPr>
                          <m:t>𝑡</m:t>
                        </m:r>
                        <m:r>
                          <a:rPr lang="es-MX" b="0" i="1" smtClean="0">
                            <a:latin typeface="Cambria Math" panose="02040503050406030204" pitchFamily="18" charset="0"/>
                          </a:rPr>
                          <m:t>,</m:t>
                        </m:r>
                        <m:r>
                          <a:rPr lang="es-MX" b="0" i="1" smtClean="0">
                            <a:latin typeface="Cambria Math" panose="02040503050406030204" pitchFamily="18" charset="0"/>
                          </a:rPr>
                          <m:t>𝑗</m:t>
                        </m:r>
                      </m:sub>
                    </m:sSub>
                    <m:r>
                      <a:rPr lang="es-MX" i="1">
                        <a:latin typeface="Cambria Math" panose="02040503050406030204" pitchFamily="18" charset="0"/>
                      </a:rPr>
                      <m:t> </m:t>
                    </m:r>
                  </m:oMath>
                </a14:m>
                <a:r>
                  <a:rPr lang="en-US" dirty="0"/>
                  <a:t>to obtain an estimate of the treatment effect</a:t>
                </a:r>
              </a:p>
              <a:p>
                <a:pPr marL="3657600" lvl="8" indent="0">
                  <a:buNone/>
                </a:pPr>
                <a14:m>
                  <m:oMathPara xmlns:m="http://schemas.openxmlformats.org/officeDocument/2006/math">
                    <m:oMathParaPr>
                      <m:jc m:val="center"/>
                    </m:oMathParaPr>
                    <m:oMath xmlns:m="http://schemas.openxmlformats.org/officeDocument/2006/math">
                      <m:sSub>
                        <m:sSubPr>
                          <m:ctrlPr>
                            <a:rPr lang="fr-FR" i="1" smtClean="0">
                              <a:latin typeface="Cambria Math" panose="02040503050406030204" pitchFamily="18" charset="0"/>
                            </a:rPr>
                          </m:ctrlPr>
                        </m:sSubPr>
                        <m:e>
                          <m:r>
                            <a:rPr lang="fr-FR" i="1">
                              <a:latin typeface="Cambria Math" panose="02040503050406030204" pitchFamily="18" charset="0"/>
                            </a:rPr>
                            <m:t>𝜋</m:t>
                          </m:r>
                        </m:e>
                        <m:sub>
                          <m:r>
                            <a:rPr lang="es-MX" b="0" i="1" smtClean="0">
                              <a:latin typeface="Cambria Math" panose="02040503050406030204" pitchFamily="18" charset="0"/>
                            </a:rPr>
                            <m:t>33</m:t>
                          </m:r>
                          <m:r>
                            <a:rPr lang="es-MX" b="0" i="1" smtClean="0">
                              <a:latin typeface="Cambria Math" panose="02040503050406030204" pitchFamily="18" charset="0"/>
                            </a:rPr>
                            <m:t>𝑡</m:t>
                          </m:r>
                          <m:r>
                            <a:rPr lang="es-MX" b="0" i="1" smtClean="0">
                              <a:latin typeface="Cambria Math" panose="02040503050406030204" pitchFamily="18" charset="0"/>
                            </a:rPr>
                            <m:t>,</m:t>
                          </m:r>
                          <m:r>
                            <a:rPr lang="es-MX" b="0" i="1" smtClean="0">
                              <a:latin typeface="Cambria Math" panose="02040503050406030204" pitchFamily="18" charset="0"/>
                            </a:rPr>
                            <m:t>𝑗</m:t>
                          </m:r>
                        </m:sub>
                      </m:sSub>
                      <m:r>
                        <a:rPr lang="fr-FR" i="1">
                          <a:latin typeface="Cambria Math" panose="02040503050406030204" pitchFamily="18" charset="0"/>
                        </a:rPr>
                        <m:t>=</m:t>
                      </m:r>
                      <m:r>
                        <m:rPr>
                          <m:lit/>
                        </m:rPr>
                        <a:rPr lang="fr-FR" i="1">
                          <a:latin typeface="Cambria Math" panose="02040503050406030204" pitchFamily="18" charset="0"/>
                        </a:rPr>
                        <m:t> </m:t>
                      </m:r>
                      <m:sSub>
                        <m:sSubPr>
                          <m:ctrlPr>
                            <a:rPr lang="fr-FR" i="1">
                              <a:latin typeface="Cambria Math" panose="02040503050406030204" pitchFamily="18" charset="0"/>
                            </a:rPr>
                          </m:ctrlPr>
                        </m:sSubPr>
                        <m:e>
                          <m:r>
                            <a:rPr lang="fr-FR" i="1">
                              <a:latin typeface="Cambria Math" panose="02040503050406030204" pitchFamily="18" charset="0"/>
                            </a:rPr>
                            <m:t>𝑌</m:t>
                          </m:r>
                        </m:e>
                        <m:sub>
                          <m:r>
                            <a:rPr lang="es-MX" b="0" i="1" smtClean="0">
                              <a:latin typeface="Cambria Math" panose="02040503050406030204" pitchFamily="18" charset="0"/>
                            </a:rPr>
                            <m:t>33</m:t>
                          </m:r>
                          <m:r>
                            <a:rPr lang="es-MX" b="0" i="1" smtClean="0">
                              <a:latin typeface="Cambria Math" panose="02040503050406030204" pitchFamily="18" charset="0"/>
                            </a:rPr>
                            <m:t>𝑡</m:t>
                          </m:r>
                          <m:r>
                            <a:rPr lang="es-MX" b="0" i="1" smtClean="0">
                              <a:latin typeface="Cambria Math" panose="02040503050406030204" pitchFamily="18" charset="0"/>
                            </a:rPr>
                            <m:t>,</m:t>
                          </m:r>
                          <m:r>
                            <a:rPr lang="es-MX" b="0" i="1" smtClean="0">
                              <a:latin typeface="Cambria Math" panose="02040503050406030204" pitchFamily="18" charset="0"/>
                            </a:rPr>
                            <m:t>𝑗</m:t>
                          </m:r>
                        </m:sub>
                      </m:sSub>
                      <m:r>
                        <a:rPr lang="fr-FR" i="1">
                          <a:latin typeface="Cambria Math" panose="02040503050406030204" pitchFamily="18" charset="0"/>
                        </a:rPr>
                        <m:t>−</m:t>
                      </m:r>
                      <m:sSubSup>
                        <m:sSubSupPr>
                          <m:ctrlPr>
                            <a:rPr lang="fr-FR" i="1" smtClean="0">
                              <a:latin typeface="Cambria Math" panose="02040503050406030204" pitchFamily="18" charset="0"/>
                            </a:rPr>
                          </m:ctrlPr>
                        </m:sSubSupPr>
                        <m:e>
                          <m:r>
                            <a:rPr lang="fr-FR" i="1">
                              <a:latin typeface="Cambria Math" panose="02040503050406030204" pitchFamily="18" charset="0"/>
                            </a:rPr>
                            <m:t>𝑌</m:t>
                          </m:r>
                        </m:e>
                        <m:sub>
                          <m:r>
                            <a:rPr lang="es-MX" b="0" i="1" smtClean="0">
                              <a:latin typeface="Cambria Math" panose="02040503050406030204" pitchFamily="18" charset="0"/>
                            </a:rPr>
                            <m:t>33</m:t>
                          </m:r>
                          <m:r>
                            <a:rPr lang="es-MX" b="0" i="1" smtClean="0">
                              <a:latin typeface="Cambria Math" panose="02040503050406030204" pitchFamily="18" charset="0"/>
                            </a:rPr>
                            <m:t>𝑡</m:t>
                          </m:r>
                          <m:r>
                            <a:rPr lang="es-MX" b="0" i="1" smtClean="0">
                              <a:latin typeface="Cambria Math" panose="02040503050406030204" pitchFamily="18" charset="0"/>
                            </a:rPr>
                            <m:t>,</m:t>
                          </m:r>
                          <m:r>
                            <a:rPr lang="es-MX" b="0" i="1" smtClean="0">
                              <a:latin typeface="Cambria Math" panose="02040503050406030204" pitchFamily="18" charset="0"/>
                            </a:rPr>
                            <m:t>𝑗</m:t>
                          </m:r>
                        </m:sub>
                        <m:sup>
                          <m:r>
                            <a:rPr lang="fr-FR" i="1">
                              <a:latin typeface="Cambria Math" panose="02040503050406030204" pitchFamily="18" charset="0"/>
                            </a:rPr>
                            <m:t>𝑁</m:t>
                          </m:r>
                        </m:sup>
                      </m:sSubSup>
                    </m:oMath>
                  </m:oMathPara>
                </a14:m>
                <a:endParaRPr lang="en-US" dirty="0"/>
              </a:p>
            </p:txBody>
          </p:sp>
        </mc:Choice>
        <mc:Fallback xmlns="">
          <p:sp>
            <p:nvSpPr>
              <p:cNvPr id="8" name="Marcador de contenido 7">
                <a:extLst>
                  <a:ext uri="{FF2B5EF4-FFF2-40B4-BE49-F238E27FC236}">
                    <a16:creationId xmlns:a16="http://schemas.microsoft.com/office/drawing/2014/main" id="{C8D497DB-1B6F-4B23-8DD9-6C002BE7807D}"/>
                  </a:ext>
                </a:extLst>
              </p:cNvPr>
              <p:cNvSpPr>
                <a:spLocks noGrp="1" noRot="1" noChangeAspect="1" noMove="1" noResize="1" noEditPoints="1" noAdjustHandles="1" noChangeArrowheads="1" noChangeShapeType="1" noTextEdit="1"/>
              </p:cNvSpPr>
              <p:nvPr>
                <p:ph idx="1"/>
              </p:nvPr>
            </p:nvSpPr>
            <p:spPr>
              <a:blipFill>
                <a:blip r:embed="rId2"/>
                <a:stretch>
                  <a:fillRect l="-722" r="-222"/>
                </a:stretch>
              </a:blipFill>
            </p:spPr>
            <p:txBody>
              <a:bodyPr/>
              <a:lstStyle/>
              <a:p>
                <a:r>
                  <a:rPr lang="es-MX">
                    <a:noFill/>
                  </a:rPr>
                  <a:t> </a:t>
                </a:r>
              </a:p>
            </p:txBody>
          </p:sp>
        </mc:Fallback>
      </mc:AlternateContent>
      <p:sp>
        <p:nvSpPr>
          <p:cNvPr id="5" name="Marcador de número de diapositiva 4">
            <a:extLst>
              <a:ext uri="{FF2B5EF4-FFF2-40B4-BE49-F238E27FC236}">
                <a16:creationId xmlns:a16="http://schemas.microsoft.com/office/drawing/2014/main" id="{EBC38EBE-DE74-49D5-BE28-F5D195306BA0}"/>
              </a:ext>
            </a:extLst>
          </p:cNvPr>
          <p:cNvSpPr>
            <a:spLocks noGrp="1"/>
          </p:cNvSpPr>
          <p:nvPr>
            <p:ph type="sldNum" sz="quarter" idx="12"/>
          </p:nvPr>
        </p:nvSpPr>
        <p:spPr/>
        <p:txBody>
          <a:bodyPr/>
          <a:lstStyle/>
          <a:p>
            <a:fld id="{8E002BF4-BBF3-4639-B0BE-64A04A870BC8}" type="slidenum">
              <a:rPr lang="es-MX" smtClean="0">
                <a:solidFill>
                  <a:srgbClr val="FFFFFF"/>
                </a:solidFill>
              </a:rPr>
              <a:pPr/>
              <a:t>31</a:t>
            </a:fld>
            <a:endParaRPr lang="es-MX" dirty="0">
              <a:solidFill>
                <a:srgbClr val="FFFFFF"/>
              </a:solidFill>
            </a:endParaRPr>
          </a:p>
        </p:txBody>
      </p:sp>
      <p:sp>
        <p:nvSpPr>
          <p:cNvPr id="9" name="Marcador de pie de página 2">
            <a:extLst>
              <a:ext uri="{FF2B5EF4-FFF2-40B4-BE49-F238E27FC236}">
                <a16:creationId xmlns:a16="http://schemas.microsoft.com/office/drawing/2014/main" id="{C6D9705E-190A-4A7E-BADE-F44C6AE1714F}"/>
              </a:ext>
            </a:extLst>
          </p:cNvPr>
          <p:cNvSpPr txBox="1">
            <a:spLocks/>
          </p:cNvSpPr>
          <p:nvPr/>
        </p:nvSpPr>
        <p:spPr>
          <a:xfrm>
            <a:off x="2759979" y="6465926"/>
            <a:ext cx="6291742" cy="365125"/>
          </a:xfrm>
          <a:prstGeom prst="rect">
            <a:avLst/>
          </a:prstGeom>
        </p:spPr>
        <p:txBody>
          <a:bodyPr vert="horz" lIns="91440" tIns="45720" rIns="91440" bIns="45720" rtlCol="0" anchor="ctr"/>
          <a:lstStyle>
            <a:defPPr>
              <a:defRPr lang="es-MX"/>
            </a:defPPr>
            <a:lvl1pPr marL="0" algn="ctr" defTabSz="914400" rtl="0" eaLnBrk="1" latinLnBrk="0" hangingPunct="1">
              <a:defRPr sz="1200" kern="1200" baseline="0">
                <a:solidFill>
                  <a:schemeClr val="bg1">
                    <a:lumMod val="85000"/>
                  </a:schemeClr>
                </a:solidFill>
                <a:latin typeface="Calibri"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solidFill>
                  <a:schemeClr val="bg1"/>
                </a:solidFill>
              </a:rPr>
              <a:t>Impact of Physical Climatic Shocks on the Conditions for Granting Mortgage Loans in Mexico</a:t>
            </a:r>
          </a:p>
          <a:p>
            <a:endParaRPr lang="es-MX" dirty="0">
              <a:solidFill>
                <a:srgbClr val="FFFFFF">
                  <a:lumMod val="85000"/>
                </a:srgbClr>
              </a:solidFill>
            </a:endParaRPr>
          </a:p>
        </p:txBody>
      </p:sp>
    </p:spTree>
    <p:extLst>
      <p:ext uri="{BB962C8B-B14F-4D97-AF65-F5344CB8AC3E}">
        <p14:creationId xmlns:p14="http://schemas.microsoft.com/office/powerpoint/2010/main" val="29878157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B4D0E762-5C70-41A3-95F4-C89604F893F9}"/>
              </a:ext>
            </a:extLst>
          </p:cNvPr>
          <p:cNvSpPr>
            <a:spLocks noGrp="1"/>
          </p:cNvSpPr>
          <p:nvPr>
            <p:ph type="title"/>
          </p:nvPr>
        </p:nvSpPr>
        <p:spPr/>
        <p:txBody>
          <a:bodyPr/>
          <a:lstStyle/>
          <a:p>
            <a:r>
              <a:rPr lang="en-US" dirty="0"/>
              <a:t>Methodology II</a:t>
            </a:r>
          </a:p>
        </p:txBody>
      </p:sp>
      <mc:AlternateContent xmlns:mc="http://schemas.openxmlformats.org/markup-compatibility/2006" xmlns:a14="http://schemas.microsoft.com/office/drawing/2010/main">
        <mc:Choice Requires="a14">
          <p:sp>
            <p:nvSpPr>
              <p:cNvPr id="8" name="Marcador de contenido 7">
                <a:extLst>
                  <a:ext uri="{FF2B5EF4-FFF2-40B4-BE49-F238E27FC236}">
                    <a16:creationId xmlns:a16="http://schemas.microsoft.com/office/drawing/2014/main" id="{C8D497DB-1B6F-4B23-8DD9-6C002BE7807D}"/>
                  </a:ext>
                </a:extLst>
              </p:cNvPr>
              <p:cNvSpPr>
                <a:spLocks noGrp="1"/>
              </p:cNvSpPr>
              <p:nvPr>
                <p:ph idx="1"/>
              </p:nvPr>
            </p:nvSpPr>
            <p:spPr/>
            <p:txBody>
              <a:bodyPr anchor="t">
                <a:normAutofit/>
              </a:bodyPr>
              <a:lstStyle/>
              <a:p>
                <a:pPr>
                  <a:spcAft>
                    <a:spcPts val="600"/>
                  </a:spcAft>
                </a:pPr>
                <a:r>
                  <a:rPr lang="en-US" dirty="0"/>
                  <a:t>Abadie and Gardeazabal (2003), Abadie et al. (2010) and Abadie et al. (2015) suggest that, from the unaffected states and municipalities, one should find weights </a:t>
                </a:r>
                <a14:m>
                  <m:oMath xmlns:m="http://schemas.openxmlformats.org/officeDocument/2006/math">
                    <m:r>
                      <a:rPr lang="es-MX" b="0" i="1" smtClean="0">
                        <a:latin typeface="Cambria Math" panose="02040503050406030204" pitchFamily="18" charset="0"/>
                      </a:rPr>
                      <m:t>𝑊</m:t>
                    </m:r>
                    <m:r>
                      <a:rPr lang="es-MX" b="0" i="1" smtClean="0">
                        <a:latin typeface="Cambria Math" panose="02040503050406030204" pitchFamily="18" charset="0"/>
                      </a:rPr>
                      <m:t>=</m:t>
                    </m:r>
                    <m:d>
                      <m:dPr>
                        <m:ctrlPr>
                          <a:rPr lang="es-MX" b="0" i="1" smtClean="0">
                            <a:latin typeface="Cambria Math" panose="02040503050406030204" pitchFamily="18" charset="0"/>
                          </a:rPr>
                        </m:ctrlPr>
                      </m:dPr>
                      <m:e>
                        <m:sSub>
                          <m:sSubPr>
                            <m:ctrlPr>
                              <a:rPr lang="es-MX" b="0" i="1" smtClean="0">
                                <a:latin typeface="Cambria Math" panose="02040503050406030204" pitchFamily="18" charset="0"/>
                              </a:rPr>
                            </m:ctrlPr>
                          </m:sSubPr>
                          <m:e>
                            <m:r>
                              <a:rPr lang="es-MX" b="0" i="1" smtClean="0">
                                <a:latin typeface="Cambria Math" panose="02040503050406030204" pitchFamily="18" charset="0"/>
                              </a:rPr>
                              <m:t>𝑤</m:t>
                            </m:r>
                          </m:e>
                          <m:sub>
                            <m:r>
                              <a:rPr lang="es-MX" b="0" i="1" smtClean="0">
                                <a:latin typeface="Cambria Math" panose="02040503050406030204" pitchFamily="18" charset="0"/>
                              </a:rPr>
                              <m:t>1</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𝑤</m:t>
                            </m:r>
                          </m:e>
                          <m:sub>
                            <m:r>
                              <a:rPr lang="es-MX" b="0" i="1" smtClean="0">
                                <a:latin typeface="Cambria Math" panose="02040503050406030204" pitchFamily="18" charset="0"/>
                              </a:rPr>
                              <m:t>33</m:t>
                            </m:r>
                          </m:sub>
                        </m:sSub>
                      </m:e>
                    </m:d>
                  </m:oMath>
                </a14:m>
                <a:r>
                  <a:rPr lang="en-US" dirty="0"/>
                  <a:t> such that </a:t>
                </a:r>
                <a14:m>
                  <m:oMath xmlns:m="http://schemas.openxmlformats.org/officeDocument/2006/math">
                    <m:nary>
                      <m:naryPr>
                        <m:chr m:val="∑"/>
                        <m:ctrlPr>
                          <a:rPr lang="en-US" i="1" smtClean="0">
                            <a:latin typeface="Cambria Math" panose="02040503050406030204" pitchFamily="18" charset="0"/>
                          </a:rPr>
                        </m:ctrlPr>
                      </m:naryPr>
                      <m:sub>
                        <m:r>
                          <m:rPr>
                            <m:brk m:alnAt="23"/>
                          </m:rPr>
                          <a:rPr lang="es-MX" b="0" i="1" smtClean="0">
                            <a:latin typeface="Cambria Math" panose="02040503050406030204" pitchFamily="18" charset="0"/>
                          </a:rPr>
                          <m:t>𝑖</m:t>
                        </m:r>
                        <m:r>
                          <a:rPr lang="es-MX" b="0" i="1" smtClean="0">
                            <a:latin typeface="Cambria Math" panose="02040503050406030204" pitchFamily="18" charset="0"/>
                          </a:rPr>
                          <m:t>=1</m:t>
                        </m:r>
                      </m:sub>
                      <m:sup>
                        <m:r>
                          <a:rPr lang="es-MX" b="0" i="1" smtClean="0">
                            <a:latin typeface="Cambria Math" panose="02040503050406030204" pitchFamily="18" charset="0"/>
                          </a:rPr>
                          <m:t>33</m:t>
                        </m:r>
                      </m:sup>
                      <m:e>
                        <m:sSub>
                          <m:sSubPr>
                            <m:ctrlPr>
                              <a:rPr lang="es-MX" b="0" i="1" smtClean="0">
                                <a:latin typeface="Cambria Math" panose="02040503050406030204" pitchFamily="18" charset="0"/>
                              </a:rPr>
                            </m:ctrlPr>
                          </m:sSubPr>
                          <m:e>
                            <m:r>
                              <a:rPr lang="es-MX" b="0" i="1" smtClean="0">
                                <a:latin typeface="Cambria Math" panose="02040503050406030204" pitchFamily="18" charset="0"/>
                              </a:rPr>
                              <m:t>𝑤</m:t>
                            </m:r>
                          </m:e>
                          <m:sub>
                            <m:r>
                              <a:rPr lang="es-MX" b="0" i="1" smtClean="0">
                                <a:latin typeface="Cambria Math" panose="02040503050406030204" pitchFamily="18" charset="0"/>
                              </a:rPr>
                              <m:t>𝑖</m:t>
                            </m:r>
                          </m:sub>
                        </m:sSub>
                        <m:r>
                          <a:rPr lang="es-MX" b="0" i="1" smtClean="0">
                            <a:latin typeface="Cambria Math" panose="02040503050406030204" pitchFamily="18" charset="0"/>
                          </a:rPr>
                          <m:t>=1</m:t>
                        </m:r>
                      </m:e>
                    </m:nary>
                  </m:oMath>
                </a14:m>
                <a:endParaRPr lang="en-US" dirty="0"/>
              </a:p>
              <a:p>
                <a:pPr>
                  <a:spcAft>
                    <a:spcPts val="600"/>
                  </a:spcAft>
                </a:pPr>
                <a:r>
                  <a:rPr lang="en-US" dirty="0"/>
                  <a:t>So, the average of the control municipalities resembles the treated ones with respect to each of the described variables (independently) and the remaining characteristics </a:t>
                </a:r>
                <a:r>
                  <a:rPr lang="en-US" i="1" dirty="0">
                    <a:latin typeface="Cambria Math" panose="02040503050406030204" pitchFamily="18" charset="0"/>
                    <a:ea typeface="Cambria Math" panose="02040503050406030204" pitchFamily="18" charset="0"/>
                  </a:rPr>
                  <a:t>Z. </a:t>
                </a:r>
                <a:r>
                  <a:rPr lang="en-US" dirty="0">
                    <a:ea typeface="Cambria Math" panose="02040503050406030204" pitchFamily="18" charset="0"/>
                  </a:rPr>
                  <a:t>Formally, we look for W such that:</a:t>
                </a:r>
              </a:p>
              <a:p>
                <a:pPr marL="2286000" lvl="5" indent="0">
                  <a:spcAft>
                    <a:spcPts val="600"/>
                  </a:spcAft>
                  <a:buNone/>
                </a:pPr>
                <a:r>
                  <a:rPr lang="en-US" dirty="0">
                    <a:ea typeface="Cambria Math" panose="02040503050406030204" pitchFamily="18" charset="0"/>
                  </a:rPr>
                  <a:t>        </a:t>
                </a:r>
                <a14:m>
                  <m:oMath xmlns:m="http://schemas.openxmlformats.org/officeDocument/2006/math">
                    <m:nary>
                      <m:naryPr>
                        <m:chr m:val="∑"/>
                        <m:ctrlPr>
                          <a:rPr lang="en-US" i="1" smtClean="0">
                            <a:latin typeface="Cambria Math" panose="02040503050406030204" pitchFamily="18" charset="0"/>
                            <a:ea typeface="Cambria Math" panose="02040503050406030204" pitchFamily="18" charset="0"/>
                          </a:rPr>
                        </m:ctrlPr>
                      </m:naryPr>
                      <m:sub>
                        <m:r>
                          <m:rPr>
                            <m:brk m:alnAt="23"/>
                          </m:rPr>
                          <a:rPr lang="es-MX" b="0" i="1" smtClean="0">
                            <a:latin typeface="Cambria Math" panose="02040503050406030204" pitchFamily="18" charset="0"/>
                            <a:ea typeface="Cambria Math" panose="02040503050406030204" pitchFamily="18" charset="0"/>
                          </a:rPr>
                          <m:t>𝑖</m:t>
                        </m:r>
                        <m:r>
                          <a:rPr lang="es-MX" b="0" i="1" smtClean="0">
                            <a:latin typeface="Cambria Math" panose="02040503050406030204" pitchFamily="18" charset="0"/>
                            <a:ea typeface="Cambria Math" panose="02040503050406030204" pitchFamily="18" charset="0"/>
                          </a:rPr>
                          <m:t>=1</m:t>
                        </m:r>
                      </m:sub>
                      <m:sup>
                        <m:r>
                          <a:rPr lang="es-MX" b="0" i="1" smtClean="0">
                            <a:latin typeface="Cambria Math" panose="02040503050406030204" pitchFamily="18" charset="0"/>
                            <a:ea typeface="Cambria Math" panose="02040503050406030204" pitchFamily="18" charset="0"/>
                          </a:rPr>
                          <m:t>32</m:t>
                        </m:r>
                      </m:sup>
                      <m:e>
                        <m:sSub>
                          <m:sSubPr>
                            <m:ctrlPr>
                              <a:rPr lang="es-MX" b="0" i="1" smtClean="0">
                                <a:latin typeface="Cambria Math" panose="02040503050406030204" pitchFamily="18" charset="0"/>
                                <a:ea typeface="Cambria Math" panose="02040503050406030204" pitchFamily="18" charset="0"/>
                              </a:rPr>
                            </m:ctrlPr>
                          </m:sSubPr>
                          <m:e>
                            <m:r>
                              <a:rPr lang="es-MX" b="0" i="1" smtClean="0">
                                <a:latin typeface="Cambria Math" panose="02040503050406030204" pitchFamily="18" charset="0"/>
                                <a:ea typeface="Cambria Math" panose="02040503050406030204" pitchFamily="18" charset="0"/>
                              </a:rPr>
                              <m:t>𝑤</m:t>
                            </m:r>
                          </m:e>
                          <m:sub>
                            <m:r>
                              <a:rPr lang="es-MX" b="0" i="1" smtClean="0">
                                <a:latin typeface="Cambria Math" panose="02040503050406030204" pitchFamily="18" charset="0"/>
                                <a:ea typeface="Cambria Math" panose="02040503050406030204" pitchFamily="18" charset="0"/>
                              </a:rPr>
                              <m:t>𝑗</m:t>
                            </m:r>
                          </m:sub>
                        </m:sSub>
                        <m:sSub>
                          <m:sSubPr>
                            <m:ctrlPr>
                              <a:rPr lang="es-MX" b="0" i="1" smtClean="0">
                                <a:latin typeface="Cambria Math" panose="02040503050406030204" pitchFamily="18" charset="0"/>
                                <a:ea typeface="Cambria Math" panose="02040503050406030204" pitchFamily="18" charset="0"/>
                              </a:rPr>
                            </m:ctrlPr>
                          </m:sSubPr>
                          <m:e>
                            <m:r>
                              <a:rPr lang="es-MX" b="0" i="1" smtClean="0">
                                <a:latin typeface="Cambria Math" panose="02040503050406030204" pitchFamily="18" charset="0"/>
                                <a:ea typeface="Cambria Math" panose="02040503050406030204" pitchFamily="18" charset="0"/>
                              </a:rPr>
                              <m:t>𝑌</m:t>
                            </m:r>
                          </m:e>
                          <m:sub>
                            <m:r>
                              <a:rPr lang="es-MX" b="0" i="1" smtClean="0">
                                <a:latin typeface="Cambria Math" panose="02040503050406030204" pitchFamily="18" charset="0"/>
                                <a:ea typeface="Cambria Math" panose="02040503050406030204" pitchFamily="18" charset="0"/>
                              </a:rPr>
                              <m:t>𝑖𝑗</m:t>
                            </m:r>
                            <m:r>
                              <a:rPr lang="es-MX" b="0" i="1" smtClean="0">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𝑡</m:t>
                            </m:r>
                          </m:sub>
                        </m:sSub>
                        <m:r>
                          <a:rPr lang="es-MX" b="0" i="1" smtClean="0">
                            <a:latin typeface="Cambria Math" panose="02040503050406030204" pitchFamily="18" charset="0"/>
                            <a:ea typeface="Cambria Math" panose="02040503050406030204" pitchFamily="18" charset="0"/>
                          </a:rPr>
                          <m:t>=</m:t>
                        </m:r>
                        <m:sSub>
                          <m:sSubPr>
                            <m:ctrlPr>
                              <a:rPr lang="es-MX" b="0" i="1" smtClean="0">
                                <a:latin typeface="Cambria Math" panose="02040503050406030204" pitchFamily="18" charset="0"/>
                                <a:ea typeface="Cambria Math" panose="02040503050406030204" pitchFamily="18" charset="0"/>
                              </a:rPr>
                            </m:ctrlPr>
                          </m:sSubPr>
                          <m:e>
                            <m:r>
                              <a:rPr lang="es-MX" b="0" i="1" smtClean="0">
                                <a:latin typeface="Cambria Math" panose="02040503050406030204" pitchFamily="18" charset="0"/>
                                <a:ea typeface="Cambria Math" panose="02040503050406030204" pitchFamily="18" charset="0"/>
                              </a:rPr>
                              <m:t>𝑌</m:t>
                            </m:r>
                          </m:e>
                          <m:sub>
                            <m:r>
                              <a:rPr lang="es-MX" b="0" i="1" smtClean="0">
                                <a:latin typeface="Cambria Math" panose="02040503050406030204" pitchFamily="18" charset="0"/>
                                <a:ea typeface="Cambria Math" panose="02040503050406030204" pitchFamily="18" charset="0"/>
                              </a:rPr>
                              <m:t>33</m:t>
                            </m:r>
                            <m:r>
                              <a:rPr lang="es-MX" b="0" i="1" smtClean="0">
                                <a:latin typeface="Cambria Math" panose="02040503050406030204" pitchFamily="18" charset="0"/>
                                <a:ea typeface="Cambria Math" panose="02040503050406030204" pitchFamily="18" charset="0"/>
                              </a:rPr>
                              <m:t>𝑡</m:t>
                            </m:r>
                            <m:r>
                              <a:rPr lang="es-MX" b="0" i="1" smtClean="0">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𝑗</m:t>
                            </m:r>
                          </m:sub>
                        </m:sSub>
                        <m:r>
                          <a:rPr lang="es-MX" b="0" i="1" smtClean="0">
                            <a:latin typeface="Cambria Math" panose="02040503050406030204" pitchFamily="18" charset="0"/>
                            <a:ea typeface="Cambria Math" panose="02040503050406030204" pitchFamily="18" charset="0"/>
                          </a:rPr>
                          <m:t>   </m:t>
                        </m:r>
                      </m:e>
                    </m:nary>
                    <m:r>
                      <a:rPr lang="es-MX" b="0" i="1" smtClean="0">
                        <a:latin typeface="Cambria Math" panose="02040503050406030204" pitchFamily="18" charset="0"/>
                        <a:ea typeface="Cambria Math" panose="02040503050406030204" pitchFamily="18" charset="0"/>
                      </a:rPr>
                      <m:t>                 ∀</m:t>
                    </m:r>
                    <m:nary>
                      <m:naryPr>
                        <m:chr m:val="∑"/>
                        <m:ctrlPr>
                          <a:rPr lang="es-MX" b="0" i="1" smtClean="0">
                            <a:latin typeface="Cambria Math" panose="02040503050406030204" pitchFamily="18" charset="0"/>
                            <a:ea typeface="Cambria Math" panose="02040503050406030204" pitchFamily="18" charset="0"/>
                          </a:rPr>
                        </m:ctrlPr>
                      </m:naryPr>
                      <m:sub>
                        <m:r>
                          <m:rPr>
                            <m:brk m:alnAt="23"/>
                          </m:rPr>
                          <a:rPr lang="es-MX" b="0" i="1" smtClean="0">
                            <a:latin typeface="Cambria Math" panose="02040503050406030204" pitchFamily="18" charset="0"/>
                            <a:ea typeface="Cambria Math" panose="02040503050406030204" pitchFamily="18" charset="0"/>
                          </a:rPr>
                          <m:t>𝑖</m:t>
                        </m:r>
                        <m:r>
                          <a:rPr lang="es-MX" b="0" i="1" smtClean="0">
                            <a:latin typeface="Cambria Math" panose="02040503050406030204" pitchFamily="18" charset="0"/>
                            <a:ea typeface="Cambria Math" panose="02040503050406030204" pitchFamily="18" charset="0"/>
                          </a:rPr>
                          <m:t>=1</m:t>
                        </m:r>
                      </m:sub>
                      <m:sup>
                        <m:r>
                          <a:rPr lang="es-MX" b="0" i="1" smtClean="0">
                            <a:latin typeface="Cambria Math" panose="02040503050406030204" pitchFamily="18" charset="0"/>
                            <a:ea typeface="Cambria Math" panose="02040503050406030204" pitchFamily="18" charset="0"/>
                          </a:rPr>
                          <m:t>32</m:t>
                        </m:r>
                      </m:sup>
                      <m:e>
                        <m:sSub>
                          <m:sSubPr>
                            <m:ctrlPr>
                              <a:rPr lang="es-MX" b="0" i="1" smtClean="0">
                                <a:latin typeface="Cambria Math" panose="02040503050406030204" pitchFamily="18" charset="0"/>
                                <a:ea typeface="Cambria Math" panose="02040503050406030204" pitchFamily="18" charset="0"/>
                              </a:rPr>
                            </m:ctrlPr>
                          </m:sSubPr>
                          <m:e>
                            <m:r>
                              <a:rPr lang="es-MX" b="0" i="1" smtClean="0">
                                <a:latin typeface="Cambria Math" panose="02040503050406030204" pitchFamily="18" charset="0"/>
                                <a:ea typeface="Cambria Math" panose="02040503050406030204" pitchFamily="18" charset="0"/>
                              </a:rPr>
                              <m:t>𝑤</m:t>
                            </m:r>
                          </m:e>
                          <m:sub>
                            <m:r>
                              <a:rPr lang="es-MX" b="0" i="1" smtClean="0">
                                <a:latin typeface="Cambria Math" panose="02040503050406030204" pitchFamily="18" charset="0"/>
                                <a:ea typeface="Cambria Math" panose="02040503050406030204" pitchFamily="18" charset="0"/>
                              </a:rPr>
                              <m:t>𝑗</m:t>
                            </m:r>
                          </m:sub>
                        </m:sSub>
                        <m:sSub>
                          <m:sSubPr>
                            <m:ctrlPr>
                              <a:rPr lang="es-MX" b="0" i="1" smtClean="0">
                                <a:latin typeface="Cambria Math" panose="02040503050406030204" pitchFamily="18" charset="0"/>
                                <a:ea typeface="Cambria Math" panose="02040503050406030204" pitchFamily="18" charset="0"/>
                              </a:rPr>
                            </m:ctrlPr>
                          </m:sSubPr>
                          <m:e>
                            <m:r>
                              <a:rPr lang="es-MX" b="0" i="1" smtClean="0">
                                <a:latin typeface="Cambria Math" panose="02040503050406030204" pitchFamily="18" charset="0"/>
                                <a:ea typeface="Cambria Math" panose="02040503050406030204" pitchFamily="18" charset="0"/>
                              </a:rPr>
                              <m:t>𝑍</m:t>
                            </m:r>
                          </m:e>
                          <m:sub>
                            <m:r>
                              <a:rPr lang="es-MX" b="0" i="1" smtClean="0">
                                <a:latin typeface="Cambria Math" panose="02040503050406030204" pitchFamily="18" charset="0"/>
                                <a:ea typeface="Cambria Math" panose="02040503050406030204" pitchFamily="18" charset="0"/>
                              </a:rPr>
                              <m:t>𝑖</m:t>
                            </m:r>
                            <m:r>
                              <a:rPr lang="es-MX" b="0" i="1" smtClean="0">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𝑗</m:t>
                            </m:r>
                          </m:sub>
                        </m:sSub>
                      </m:e>
                    </m:nary>
                    <m:r>
                      <a:rPr lang="es-MX" b="0" i="1" smtClean="0">
                        <a:latin typeface="Cambria Math" panose="02040503050406030204" pitchFamily="18" charset="0"/>
                        <a:ea typeface="Cambria Math" panose="02040503050406030204" pitchFamily="18" charset="0"/>
                      </a:rPr>
                      <m:t>=</m:t>
                    </m:r>
                    <m:sSub>
                      <m:sSubPr>
                        <m:ctrlPr>
                          <a:rPr lang="es-MX" b="0" i="1" smtClean="0">
                            <a:latin typeface="Cambria Math" panose="02040503050406030204" pitchFamily="18" charset="0"/>
                            <a:ea typeface="Cambria Math" panose="02040503050406030204" pitchFamily="18" charset="0"/>
                          </a:rPr>
                        </m:ctrlPr>
                      </m:sSubPr>
                      <m:e>
                        <m:r>
                          <a:rPr lang="es-MX" b="0" i="1" smtClean="0">
                            <a:latin typeface="Cambria Math" panose="02040503050406030204" pitchFamily="18" charset="0"/>
                            <a:ea typeface="Cambria Math" panose="02040503050406030204" pitchFamily="18" charset="0"/>
                          </a:rPr>
                          <m:t>𝑍</m:t>
                        </m:r>
                      </m:e>
                      <m:sub>
                        <m:r>
                          <a:rPr lang="es-MX" b="0" i="1" smtClean="0">
                            <a:latin typeface="Cambria Math" panose="02040503050406030204" pitchFamily="18" charset="0"/>
                            <a:ea typeface="Cambria Math" panose="02040503050406030204" pitchFamily="18" charset="0"/>
                          </a:rPr>
                          <m:t>33,</m:t>
                        </m:r>
                        <m:r>
                          <a:rPr lang="es-MX" b="0" i="1" smtClean="0">
                            <a:latin typeface="Cambria Math" panose="02040503050406030204" pitchFamily="18" charset="0"/>
                            <a:ea typeface="Cambria Math" panose="02040503050406030204" pitchFamily="18" charset="0"/>
                          </a:rPr>
                          <m:t>𝑗</m:t>
                        </m:r>
                      </m:sub>
                    </m:sSub>
                  </m:oMath>
                </a14:m>
                <a:endParaRPr lang="en-US" dirty="0">
                  <a:ea typeface="Cambria Math" panose="02040503050406030204" pitchFamily="18" charset="0"/>
                </a:endParaRPr>
              </a:p>
              <a:p>
                <a:pPr marL="400050" indent="-285750">
                  <a:spcAft>
                    <a:spcPts val="600"/>
                  </a:spcAft>
                </a:pPr>
                <a:r>
                  <a:rPr lang="en-US" dirty="0">
                    <a:ea typeface="Cambria Math" panose="02040503050406030204" pitchFamily="18" charset="0"/>
                  </a:rPr>
                  <a:t>Then:</a:t>
                </a:r>
              </a:p>
              <a:p>
                <a:pPr marL="171450" indent="0">
                  <a:spcAft>
                    <a:spcPts val="600"/>
                  </a:spcAft>
                  <a:buNone/>
                </a:pPr>
                <a14:m>
                  <m:oMathPara xmlns:m="http://schemas.openxmlformats.org/officeDocument/2006/math">
                    <m:oMathParaPr>
                      <m:jc m:val="centerGroup"/>
                    </m:oMathParaPr>
                    <m:oMath xmlns:m="http://schemas.openxmlformats.org/officeDocument/2006/math">
                      <m:acc>
                        <m:accPr>
                          <m:chr m:val="̂"/>
                          <m:ctrlPr>
                            <a:rPr lang="es-MX" i="1">
                              <a:latin typeface="Cambria Math" panose="02040503050406030204" pitchFamily="18" charset="0"/>
                              <a:ea typeface="Cambria Math" panose="02040503050406030204" pitchFamily="18" charset="0"/>
                            </a:rPr>
                          </m:ctrlPr>
                        </m:accPr>
                        <m:e>
                          <m:sSubSup>
                            <m:sSubSupPr>
                              <m:ctrlPr>
                                <a:rPr lang="es-MX" i="1">
                                  <a:latin typeface="Cambria Math" panose="02040503050406030204" pitchFamily="18" charset="0"/>
                                  <a:ea typeface="Cambria Math" panose="02040503050406030204" pitchFamily="18" charset="0"/>
                                </a:rPr>
                              </m:ctrlPr>
                            </m:sSubSupPr>
                            <m:e>
                              <m:r>
                                <a:rPr lang="es-MX" i="1">
                                  <a:latin typeface="Cambria Math" panose="02040503050406030204" pitchFamily="18" charset="0"/>
                                  <a:ea typeface="Cambria Math" panose="02040503050406030204" pitchFamily="18" charset="0"/>
                                </a:rPr>
                                <m:t>𝑌</m:t>
                              </m:r>
                            </m:e>
                            <m:sub>
                              <m:r>
                                <a:rPr lang="es-MX" i="1">
                                  <a:latin typeface="Cambria Math" panose="02040503050406030204" pitchFamily="18" charset="0"/>
                                  <a:ea typeface="Cambria Math" panose="02040503050406030204" pitchFamily="18" charset="0"/>
                                </a:rPr>
                                <m:t>33</m:t>
                              </m:r>
                              <m:r>
                                <a:rPr lang="es-MX" i="1">
                                  <a:latin typeface="Cambria Math" panose="02040503050406030204" pitchFamily="18" charset="0"/>
                                  <a:ea typeface="Cambria Math" panose="02040503050406030204" pitchFamily="18" charset="0"/>
                                </a:rPr>
                                <m:t>𝑡𝑗</m:t>
                              </m:r>
                            </m:sub>
                            <m:sup>
                              <m:r>
                                <a:rPr lang="es-MX" i="1">
                                  <a:latin typeface="Cambria Math" panose="02040503050406030204" pitchFamily="18" charset="0"/>
                                  <a:ea typeface="Cambria Math" panose="02040503050406030204" pitchFamily="18" charset="0"/>
                                </a:rPr>
                                <m:t>𝑁</m:t>
                              </m:r>
                            </m:sup>
                          </m:sSubSup>
                        </m:e>
                      </m:acc>
                      <m:r>
                        <a:rPr lang="es-MX" b="0" i="1" smtClean="0">
                          <a:latin typeface="Cambria Math" panose="02040503050406030204" pitchFamily="18" charset="0"/>
                          <a:ea typeface="Cambria Math" panose="02040503050406030204" pitchFamily="18" charset="0"/>
                        </a:rPr>
                        <m:t>= </m:t>
                      </m:r>
                      <m:nary>
                        <m:naryPr>
                          <m:chr m:val="∑"/>
                          <m:limLoc m:val="subSup"/>
                          <m:ctrlPr>
                            <a:rPr lang="es-MX" b="0" i="1" smtClean="0">
                              <a:latin typeface="Cambria Math" panose="02040503050406030204" pitchFamily="18" charset="0"/>
                              <a:ea typeface="Cambria Math" panose="02040503050406030204" pitchFamily="18" charset="0"/>
                            </a:rPr>
                          </m:ctrlPr>
                        </m:naryPr>
                        <m:sub>
                          <m:r>
                            <m:rPr>
                              <m:brk m:alnAt="25"/>
                            </m:rPr>
                            <a:rPr lang="es-MX" b="0" i="1" smtClean="0">
                              <a:latin typeface="Cambria Math" panose="02040503050406030204" pitchFamily="18" charset="0"/>
                              <a:ea typeface="Cambria Math" panose="02040503050406030204" pitchFamily="18" charset="0"/>
                            </a:rPr>
                            <m:t>𝑖</m:t>
                          </m:r>
                          <m:r>
                            <a:rPr lang="es-MX" b="0" i="1" smtClean="0">
                              <a:latin typeface="Cambria Math" panose="02040503050406030204" pitchFamily="18" charset="0"/>
                              <a:ea typeface="Cambria Math" panose="02040503050406030204" pitchFamily="18" charset="0"/>
                            </a:rPr>
                            <m:t>=1</m:t>
                          </m:r>
                        </m:sub>
                        <m:sup>
                          <m:r>
                            <a:rPr lang="es-MX" b="0" i="1" smtClean="0">
                              <a:latin typeface="Cambria Math" panose="02040503050406030204" pitchFamily="18" charset="0"/>
                              <a:ea typeface="Cambria Math" panose="02040503050406030204" pitchFamily="18" charset="0"/>
                            </a:rPr>
                            <m:t>32</m:t>
                          </m:r>
                        </m:sup>
                        <m:e>
                          <m:sSub>
                            <m:sSubPr>
                              <m:ctrlPr>
                                <a:rPr lang="es-MX" b="0" i="1" smtClean="0">
                                  <a:latin typeface="Cambria Math" panose="02040503050406030204" pitchFamily="18" charset="0"/>
                                  <a:ea typeface="Cambria Math" panose="02040503050406030204" pitchFamily="18" charset="0"/>
                                </a:rPr>
                              </m:ctrlPr>
                            </m:sSubPr>
                            <m:e>
                              <m:r>
                                <a:rPr lang="es-MX" b="0" i="1" smtClean="0">
                                  <a:latin typeface="Cambria Math" panose="02040503050406030204" pitchFamily="18" charset="0"/>
                                  <a:ea typeface="Cambria Math" panose="02040503050406030204" pitchFamily="18" charset="0"/>
                                </a:rPr>
                                <m:t>𝑤</m:t>
                              </m:r>
                            </m:e>
                            <m:sub>
                              <m:r>
                                <a:rPr lang="es-MX" b="0" i="1" smtClean="0">
                                  <a:latin typeface="Cambria Math" panose="02040503050406030204" pitchFamily="18" charset="0"/>
                                  <a:ea typeface="Cambria Math" panose="02040503050406030204" pitchFamily="18" charset="0"/>
                                </a:rPr>
                                <m:t>𝑖</m:t>
                              </m:r>
                            </m:sub>
                          </m:sSub>
                          <m:sSub>
                            <m:sSubPr>
                              <m:ctrlPr>
                                <a:rPr lang="es-MX" b="0" i="1" smtClean="0">
                                  <a:latin typeface="Cambria Math" panose="02040503050406030204" pitchFamily="18" charset="0"/>
                                  <a:ea typeface="Cambria Math" panose="02040503050406030204" pitchFamily="18" charset="0"/>
                                </a:rPr>
                              </m:ctrlPr>
                            </m:sSubPr>
                            <m:e>
                              <m:r>
                                <a:rPr lang="es-MX" b="0" i="1" smtClean="0">
                                  <a:latin typeface="Cambria Math" panose="02040503050406030204" pitchFamily="18" charset="0"/>
                                  <a:ea typeface="Cambria Math" panose="02040503050406030204" pitchFamily="18" charset="0"/>
                                </a:rPr>
                                <m:t>𝑌</m:t>
                              </m:r>
                            </m:e>
                            <m:sub>
                              <m:r>
                                <a:rPr lang="es-MX" b="0" i="1" smtClean="0">
                                  <a:latin typeface="Cambria Math" panose="02040503050406030204" pitchFamily="18" charset="0"/>
                                  <a:ea typeface="Cambria Math" panose="02040503050406030204" pitchFamily="18" charset="0"/>
                                </a:rPr>
                                <m:t>𝑖𝑡</m:t>
                              </m:r>
                              <m:r>
                                <a:rPr lang="es-MX" b="0" i="1" smtClean="0">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𝑗</m:t>
                              </m:r>
                            </m:sub>
                          </m:sSub>
                        </m:e>
                      </m:nary>
                    </m:oMath>
                  </m:oMathPara>
                </a14:m>
                <a:endParaRPr lang="en-US" dirty="0">
                  <a:ea typeface="Cambria Math" panose="02040503050406030204" pitchFamily="18" charset="0"/>
                </a:endParaRPr>
              </a:p>
              <a:p>
                <a:pPr marL="400050">
                  <a:spcAft>
                    <a:spcPts val="600"/>
                  </a:spcAft>
                </a:pPr>
                <a:r>
                  <a:rPr lang="en-US" dirty="0">
                    <a:ea typeface="Cambria Math" panose="02040503050406030204" pitchFamily="18" charset="0"/>
                  </a:rPr>
                  <a:t>It is an estimate for the unobserved counterfactual trajectories of </a:t>
                </a:r>
                <a14:m>
                  <m:oMath xmlns:m="http://schemas.openxmlformats.org/officeDocument/2006/math">
                    <m:sSubSup>
                      <m:sSubSupPr>
                        <m:ctrlPr>
                          <a:rPr lang="es-MX" b="0" i="1" smtClean="0">
                            <a:latin typeface="Cambria Math" panose="02040503050406030204" pitchFamily="18" charset="0"/>
                            <a:ea typeface="Cambria Math" panose="02040503050406030204" pitchFamily="18" charset="0"/>
                          </a:rPr>
                        </m:ctrlPr>
                      </m:sSubSupPr>
                      <m:e>
                        <m:r>
                          <a:rPr lang="es-MX" b="0" i="1" smtClean="0">
                            <a:latin typeface="Cambria Math" panose="02040503050406030204" pitchFamily="18" charset="0"/>
                            <a:ea typeface="Cambria Math" panose="02040503050406030204" pitchFamily="18" charset="0"/>
                          </a:rPr>
                          <m:t>𝑌</m:t>
                        </m:r>
                      </m:e>
                      <m:sub>
                        <m:r>
                          <a:rPr lang="es-MX" b="0" i="1" smtClean="0">
                            <a:latin typeface="Cambria Math" panose="02040503050406030204" pitchFamily="18" charset="0"/>
                            <a:ea typeface="Cambria Math" panose="02040503050406030204" pitchFamily="18" charset="0"/>
                          </a:rPr>
                          <m:t>33</m:t>
                        </m:r>
                        <m:r>
                          <a:rPr lang="es-MX" b="0" i="1" smtClean="0">
                            <a:latin typeface="Cambria Math" panose="02040503050406030204" pitchFamily="18" charset="0"/>
                            <a:ea typeface="Cambria Math" panose="02040503050406030204" pitchFamily="18" charset="0"/>
                          </a:rPr>
                          <m:t>𝑡𝑗</m:t>
                        </m:r>
                      </m:sub>
                      <m:sup>
                        <m:r>
                          <a:rPr lang="es-MX" b="0" i="1" smtClean="0">
                            <a:latin typeface="Cambria Math" panose="02040503050406030204" pitchFamily="18" charset="0"/>
                            <a:ea typeface="Cambria Math" panose="02040503050406030204" pitchFamily="18" charset="0"/>
                          </a:rPr>
                          <m:t>𝑁</m:t>
                        </m:r>
                      </m:sup>
                    </m:sSubSup>
                  </m:oMath>
                </a14:m>
                <a:r>
                  <a:rPr lang="en-US" dirty="0">
                    <a:ea typeface="Cambria Math" panose="02040503050406030204" pitchFamily="18" charset="0"/>
                  </a:rPr>
                  <a:t> that induces an estimate of the treatment effect and the average treatment effect: </a:t>
                </a:r>
              </a:p>
              <a:p>
                <a:pPr marL="57150" indent="0" algn="ctr">
                  <a:spcAft>
                    <a:spcPts val="600"/>
                  </a:spcAft>
                  <a:buNone/>
                </a:pPr>
                <a:endParaRPr lang="en-US" dirty="0">
                  <a:ea typeface="Cambria Math" panose="02040503050406030204" pitchFamily="18" charset="0"/>
                </a:endParaRPr>
              </a:p>
              <a:p>
                <a:pPr lvl="8">
                  <a:spcAft>
                    <a:spcPts val="600"/>
                  </a:spcAft>
                </a:pPr>
                <a:endParaRPr lang="en-US" dirty="0"/>
              </a:p>
            </p:txBody>
          </p:sp>
        </mc:Choice>
        <mc:Fallback xmlns="">
          <p:sp>
            <p:nvSpPr>
              <p:cNvPr id="8" name="Marcador de contenido 7">
                <a:extLst>
                  <a:ext uri="{FF2B5EF4-FFF2-40B4-BE49-F238E27FC236}">
                    <a16:creationId xmlns:a16="http://schemas.microsoft.com/office/drawing/2014/main" id="{C8D497DB-1B6F-4B23-8DD9-6C002BE7807D}"/>
                  </a:ext>
                </a:extLst>
              </p:cNvPr>
              <p:cNvSpPr>
                <a:spLocks noGrp="1" noRot="1" noChangeAspect="1" noMove="1" noResize="1" noEditPoints="1" noAdjustHandles="1" noChangeArrowheads="1" noChangeShapeType="1" noTextEdit="1"/>
              </p:cNvSpPr>
              <p:nvPr>
                <p:ph idx="1"/>
              </p:nvPr>
            </p:nvSpPr>
            <p:spPr>
              <a:blipFill>
                <a:blip r:embed="rId2"/>
                <a:stretch>
                  <a:fillRect l="-722" t="-3137"/>
                </a:stretch>
              </a:blipFill>
            </p:spPr>
            <p:txBody>
              <a:bodyPr/>
              <a:lstStyle/>
              <a:p>
                <a:r>
                  <a:rPr lang="es-MX">
                    <a:noFill/>
                  </a:rPr>
                  <a:t> </a:t>
                </a:r>
              </a:p>
            </p:txBody>
          </p:sp>
        </mc:Fallback>
      </mc:AlternateContent>
      <p:sp>
        <p:nvSpPr>
          <p:cNvPr id="5" name="Marcador de número de diapositiva 4">
            <a:extLst>
              <a:ext uri="{FF2B5EF4-FFF2-40B4-BE49-F238E27FC236}">
                <a16:creationId xmlns:a16="http://schemas.microsoft.com/office/drawing/2014/main" id="{EBC38EBE-DE74-49D5-BE28-F5D195306BA0}"/>
              </a:ext>
            </a:extLst>
          </p:cNvPr>
          <p:cNvSpPr>
            <a:spLocks noGrp="1"/>
          </p:cNvSpPr>
          <p:nvPr>
            <p:ph type="sldNum" sz="quarter" idx="12"/>
          </p:nvPr>
        </p:nvSpPr>
        <p:spPr/>
        <p:txBody>
          <a:bodyPr/>
          <a:lstStyle/>
          <a:p>
            <a:fld id="{8E002BF4-BBF3-4639-B0BE-64A04A870BC8}" type="slidenum">
              <a:rPr lang="es-MX" smtClean="0">
                <a:solidFill>
                  <a:srgbClr val="FFFFFF"/>
                </a:solidFill>
              </a:rPr>
              <a:pPr/>
              <a:t>32</a:t>
            </a:fld>
            <a:endParaRPr lang="es-MX" dirty="0">
              <a:solidFill>
                <a:srgbClr val="FFFFFF"/>
              </a:solidFill>
            </a:endParaRPr>
          </a:p>
        </p:txBody>
      </p:sp>
      <p:sp>
        <p:nvSpPr>
          <p:cNvPr id="9" name="Marcador de pie de página 2">
            <a:extLst>
              <a:ext uri="{FF2B5EF4-FFF2-40B4-BE49-F238E27FC236}">
                <a16:creationId xmlns:a16="http://schemas.microsoft.com/office/drawing/2014/main" id="{C6D9705E-190A-4A7E-BADE-F44C6AE1714F}"/>
              </a:ext>
            </a:extLst>
          </p:cNvPr>
          <p:cNvSpPr txBox="1">
            <a:spLocks/>
          </p:cNvSpPr>
          <p:nvPr/>
        </p:nvSpPr>
        <p:spPr>
          <a:xfrm>
            <a:off x="2759979" y="6465926"/>
            <a:ext cx="6291742" cy="365125"/>
          </a:xfrm>
          <a:prstGeom prst="rect">
            <a:avLst/>
          </a:prstGeom>
        </p:spPr>
        <p:txBody>
          <a:bodyPr vert="horz" lIns="91440" tIns="45720" rIns="91440" bIns="45720" rtlCol="0" anchor="ctr"/>
          <a:lstStyle>
            <a:defPPr>
              <a:defRPr lang="es-MX"/>
            </a:defPPr>
            <a:lvl1pPr marL="0" algn="ctr" defTabSz="914400" rtl="0" eaLnBrk="1" latinLnBrk="0" hangingPunct="1">
              <a:defRPr sz="1200" kern="1200" baseline="0">
                <a:solidFill>
                  <a:schemeClr val="bg1">
                    <a:lumMod val="85000"/>
                  </a:schemeClr>
                </a:solidFill>
                <a:latin typeface="Calibri"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solidFill>
                  <a:schemeClr val="bg1"/>
                </a:solidFill>
              </a:rPr>
              <a:t>Impact of Physical Climatic Shocks on the Conditions for Granting Mortgage Loans in Mexico</a:t>
            </a:r>
          </a:p>
          <a:p>
            <a:endParaRPr lang="es-MX" dirty="0">
              <a:solidFill>
                <a:srgbClr val="FFFFFF">
                  <a:lumMod val="85000"/>
                </a:srgbClr>
              </a:solidFill>
            </a:endParaRPr>
          </a:p>
        </p:txBody>
      </p:sp>
      <p:pic>
        <p:nvPicPr>
          <p:cNvPr id="3" name="Imagen 2">
            <a:extLst>
              <a:ext uri="{FF2B5EF4-FFF2-40B4-BE49-F238E27FC236}">
                <a16:creationId xmlns:a16="http://schemas.microsoft.com/office/drawing/2014/main" id="{72B17D7D-F448-4820-8F74-B080DF809576}"/>
              </a:ext>
            </a:extLst>
          </p:cNvPr>
          <p:cNvPicPr>
            <a:picLocks noChangeAspect="1"/>
          </p:cNvPicPr>
          <p:nvPr/>
        </p:nvPicPr>
        <p:blipFill>
          <a:blip r:embed="rId3"/>
          <a:stretch>
            <a:fillRect/>
          </a:stretch>
        </p:blipFill>
        <p:spPr>
          <a:xfrm>
            <a:off x="1557688" y="4992708"/>
            <a:ext cx="4757737" cy="895350"/>
          </a:xfrm>
          <a:prstGeom prst="rect">
            <a:avLst/>
          </a:prstGeom>
        </p:spPr>
      </p:pic>
      <p:pic>
        <p:nvPicPr>
          <p:cNvPr id="6" name="Imagen 5">
            <a:extLst>
              <a:ext uri="{FF2B5EF4-FFF2-40B4-BE49-F238E27FC236}">
                <a16:creationId xmlns:a16="http://schemas.microsoft.com/office/drawing/2014/main" id="{54233B94-62D0-4C1D-AA23-D78C5215BCAF}"/>
              </a:ext>
            </a:extLst>
          </p:cNvPr>
          <p:cNvPicPr>
            <a:picLocks noChangeAspect="1"/>
          </p:cNvPicPr>
          <p:nvPr/>
        </p:nvPicPr>
        <p:blipFill rotWithShape="1">
          <a:blip r:embed="rId4"/>
          <a:srcRect t="17488"/>
          <a:stretch/>
        </p:blipFill>
        <p:spPr>
          <a:xfrm>
            <a:off x="7232030" y="4911747"/>
            <a:ext cx="3024190" cy="855662"/>
          </a:xfrm>
          <a:prstGeom prst="rect">
            <a:avLst/>
          </a:prstGeom>
        </p:spPr>
      </p:pic>
    </p:spTree>
    <p:extLst>
      <p:ext uri="{BB962C8B-B14F-4D97-AF65-F5344CB8AC3E}">
        <p14:creationId xmlns:p14="http://schemas.microsoft.com/office/powerpoint/2010/main" val="23769342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7BE721A-FAA4-4B89-9375-CF3EE126D9AD}"/>
              </a:ext>
            </a:extLst>
          </p:cNvPr>
          <p:cNvSpPr>
            <a:spLocks noGrp="1"/>
          </p:cNvSpPr>
          <p:nvPr>
            <p:ph type="title"/>
          </p:nvPr>
        </p:nvSpPr>
        <p:spPr/>
        <p:txBody>
          <a:bodyPr/>
          <a:lstStyle/>
          <a:p>
            <a:r>
              <a:rPr lang="en-US" dirty="0"/>
              <a:t>Introduction I</a:t>
            </a:r>
          </a:p>
        </p:txBody>
      </p:sp>
      <p:sp>
        <p:nvSpPr>
          <p:cNvPr id="6" name="Marcador de contenido 5">
            <a:extLst>
              <a:ext uri="{FF2B5EF4-FFF2-40B4-BE49-F238E27FC236}">
                <a16:creationId xmlns:a16="http://schemas.microsoft.com/office/drawing/2014/main" id="{ABFF64C3-F1DE-4E53-A4D5-5965553E5D40}"/>
              </a:ext>
            </a:extLst>
          </p:cNvPr>
          <p:cNvSpPr>
            <a:spLocks noGrp="1"/>
          </p:cNvSpPr>
          <p:nvPr>
            <p:ph idx="1"/>
          </p:nvPr>
        </p:nvSpPr>
        <p:spPr>
          <a:xfrm>
            <a:off x="609600" y="1268761"/>
            <a:ext cx="10972800" cy="845266"/>
          </a:xfrm>
        </p:spPr>
        <p:txBody>
          <a:bodyPr>
            <a:normAutofit/>
          </a:bodyPr>
          <a:lstStyle/>
          <a:p>
            <a:r>
              <a:rPr lang="en-US" sz="2000" dirty="0"/>
              <a:t>In recent years, we have observed changes in climate patterns. Average temperatures are higher now than at the beginning of the century and rainfall volume has also been changing.  </a:t>
            </a:r>
          </a:p>
        </p:txBody>
      </p:sp>
      <p:sp>
        <p:nvSpPr>
          <p:cNvPr id="3" name="Marcador de pie de página 2">
            <a:extLst>
              <a:ext uri="{FF2B5EF4-FFF2-40B4-BE49-F238E27FC236}">
                <a16:creationId xmlns:a16="http://schemas.microsoft.com/office/drawing/2014/main" id="{1AA8F9F1-BEFE-4B19-A5F4-224EA4C57531}"/>
              </a:ext>
            </a:extLst>
          </p:cNvPr>
          <p:cNvSpPr>
            <a:spLocks noGrp="1"/>
          </p:cNvSpPr>
          <p:nvPr>
            <p:ph type="ftr" sz="quarter" idx="11"/>
          </p:nvPr>
        </p:nvSpPr>
        <p:spPr>
          <a:xfrm>
            <a:off x="2759979" y="6465926"/>
            <a:ext cx="6291742" cy="365125"/>
          </a:xfrm>
        </p:spPr>
        <p:txBody>
          <a:bodyPr/>
          <a:lstStyle/>
          <a:p>
            <a:r>
              <a:rPr lang="en-US" sz="1200" dirty="0">
                <a:solidFill>
                  <a:schemeClr val="bg1"/>
                </a:solidFill>
              </a:rPr>
              <a:t>Impact of Physical Climatic Shocks on the Conditions for Granting Mortgage Loans in Mexico</a:t>
            </a:r>
          </a:p>
          <a:p>
            <a:endParaRPr lang="es-MX" dirty="0">
              <a:solidFill>
                <a:srgbClr val="FFFFFF">
                  <a:lumMod val="85000"/>
                </a:srgbClr>
              </a:solidFill>
            </a:endParaRPr>
          </a:p>
        </p:txBody>
      </p:sp>
      <p:sp>
        <p:nvSpPr>
          <p:cNvPr id="4" name="Marcador de número de diapositiva 3">
            <a:extLst>
              <a:ext uri="{FF2B5EF4-FFF2-40B4-BE49-F238E27FC236}">
                <a16:creationId xmlns:a16="http://schemas.microsoft.com/office/drawing/2014/main" id="{75A09E22-0C1A-4551-AB91-B21EBC3C576E}"/>
              </a:ext>
            </a:extLst>
          </p:cNvPr>
          <p:cNvSpPr>
            <a:spLocks noGrp="1"/>
          </p:cNvSpPr>
          <p:nvPr>
            <p:ph type="sldNum" sz="quarter" idx="12"/>
          </p:nvPr>
        </p:nvSpPr>
        <p:spPr/>
        <p:txBody>
          <a:bodyPr/>
          <a:lstStyle/>
          <a:p>
            <a:fld id="{8E002BF4-BBF3-4639-B0BE-64A04A870BC8}" type="slidenum">
              <a:rPr lang="es-MX" smtClean="0">
                <a:solidFill>
                  <a:srgbClr val="FFFFFF"/>
                </a:solidFill>
              </a:rPr>
              <a:pPr/>
              <a:t>4</a:t>
            </a:fld>
            <a:endParaRPr lang="es-MX" dirty="0">
              <a:solidFill>
                <a:srgbClr val="FFFFFF"/>
              </a:solidFill>
            </a:endParaRPr>
          </a:p>
        </p:txBody>
      </p:sp>
      <p:grpSp>
        <p:nvGrpSpPr>
          <p:cNvPr id="13" name="Grupo 12">
            <a:extLst>
              <a:ext uri="{FF2B5EF4-FFF2-40B4-BE49-F238E27FC236}">
                <a16:creationId xmlns:a16="http://schemas.microsoft.com/office/drawing/2014/main" id="{7E412CBB-A20D-4873-A0C9-4712424351FC}"/>
              </a:ext>
            </a:extLst>
          </p:cNvPr>
          <p:cNvGrpSpPr/>
          <p:nvPr/>
        </p:nvGrpSpPr>
        <p:grpSpPr>
          <a:xfrm>
            <a:off x="1727201" y="2303359"/>
            <a:ext cx="8737599" cy="4104112"/>
            <a:chOff x="1727201" y="2303359"/>
            <a:chExt cx="8737599" cy="4104112"/>
          </a:xfrm>
        </p:grpSpPr>
        <p:pic>
          <p:nvPicPr>
            <p:cNvPr id="11" name="Imagen 10">
              <a:extLst>
                <a:ext uri="{FF2B5EF4-FFF2-40B4-BE49-F238E27FC236}">
                  <a16:creationId xmlns:a16="http://schemas.microsoft.com/office/drawing/2014/main" id="{45F0FE3F-0C52-4333-85BA-0A4E29ED2E14}"/>
                </a:ext>
              </a:extLst>
            </p:cNvPr>
            <p:cNvPicPr>
              <a:picLocks noChangeAspect="1"/>
            </p:cNvPicPr>
            <p:nvPr/>
          </p:nvPicPr>
          <p:blipFill rotWithShape="1">
            <a:blip r:embed="rId2"/>
            <a:srcRect t="10505"/>
            <a:stretch/>
          </p:blipFill>
          <p:spPr>
            <a:xfrm>
              <a:off x="1727201" y="2617364"/>
              <a:ext cx="8737599" cy="3790107"/>
            </a:xfrm>
            <a:prstGeom prst="rect">
              <a:avLst/>
            </a:prstGeom>
          </p:spPr>
        </p:pic>
        <p:pic>
          <p:nvPicPr>
            <p:cNvPr id="12" name="Imagen 11">
              <a:extLst>
                <a:ext uri="{FF2B5EF4-FFF2-40B4-BE49-F238E27FC236}">
                  <a16:creationId xmlns:a16="http://schemas.microsoft.com/office/drawing/2014/main" id="{8D46D6C5-2819-42F3-AAAD-ADBD129C78C2}"/>
                </a:ext>
              </a:extLst>
            </p:cNvPr>
            <p:cNvPicPr>
              <a:picLocks noChangeAspect="1"/>
            </p:cNvPicPr>
            <p:nvPr/>
          </p:nvPicPr>
          <p:blipFill rotWithShape="1">
            <a:blip r:embed="rId2"/>
            <a:srcRect l="25726" r="14653" b="91378"/>
            <a:stretch/>
          </p:blipFill>
          <p:spPr>
            <a:xfrm>
              <a:off x="3491218" y="2303359"/>
              <a:ext cx="5209564" cy="365125"/>
            </a:xfrm>
            <a:prstGeom prst="rect">
              <a:avLst/>
            </a:prstGeom>
          </p:spPr>
        </p:pic>
      </p:grpSp>
    </p:spTree>
    <p:extLst>
      <p:ext uri="{BB962C8B-B14F-4D97-AF65-F5344CB8AC3E}">
        <p14:creationId xmlns:p14="http://schemas.microsoft.com/office/powerpoint/2010/main" val="40920830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934BEA-E52C-4F74-ADFC-6F21B4570E5F}"/>
              </a:ext>
            </a:extLst>
          </p:cNvPr>
          <p:cNvSpPr>
            <a:spLocks noGrp="1"/>
          </p:cNvSpPr>
          <p:nvPr>
            <p:ph type="title"/>
          </p:nvPr>
        </p:nvSpPr>
        <p:spPr/>
        <p:txBody>
          <a:bodyPr/>
          <a:lstStyle/>
          <a:p>
            <a:r>
              <a:rPr lang="en-US" dirty="0"/>
              <a:t>Introduction II </a:t>
            </a:r>
          </a:p>
        </p:txBody>
      </p:sp>
      <p:sp>
        <p:nvSpPr>
          <p:cNvPr id="3" name="Marcador de contenido 2">
            <a:extLst>
              <a:ext uri="{FF2B5EF4-FFF2-40B4-BE49-F238E27FC236}">
                <a16:creationId xmlns:a16="http://schemas.microsoft.com/office/drawing/2014/main" id="{ADADF591-5348-48BB-B09B-C2111E310EB9}"/>
              </a:ext>
            </a:extLst>
          </p:cNvPr>
          <p:cNvSpPr>
            <a:spLocks noGrp="1"/>
          </p:cNvSpPr>
          <p:nvPr>
            <p:ph idx="1"/>
          </p:nvPr>
        </p:nvSpPr>
        <p:spPr/>
        <p:txBody>
          <a:bodyPr/>
          <a:lstStyle/>
          <a:p>
            <a:r>
              <a:rPr lang="en-US" sz="1800" b="0" dirty="0"/>
              <a:t>And it is not only the temperature and rainfall what has changed. Hydrometeorological phenomena have been increasing in frequency and severity.</a:t>
            </a:r>
            <a:endParaRPr lang="es-MX" dirty="0"/>
          </a:p>
        </p:txBody>
      </p:sp>
      <p:sp>
        <p:nvSpPr>
          <p:cNvPr id="5" name="Marcador de número de diapositiva 4">
            <a:extLst>
              <a:ext uri="{FF2B5EF4-FFF2-40B4-BE49-F238E27FC236}">
                <a16:creationId xmlns:a16="http://schemas.microsoft.com/office/drawing/2014/main" id="{76BEEAE0-BFAA-4169-9406-F0AFBFEE72AF}"/>
              </a:ext>
            </a:extLst>
          </p:cNvPr>
          <p:cNvSpPr>
            <a:spLocks noGrp="1"/>
          </p:cNvSpPr>
          <p:nvPr>
            <p:ph type="sldNum" sz="quarter" idx="12"/>
          </p:nvPr>
        </p:nvSpPr>
        <p:spPr/>
        <p:txBody>
          <a:bodyPr/>
          <a:lstStyle/>
          <a:p>
            <a:fld id="{8E002BF4-BBF3-4639-B0BE-64A04A870BC8}" type="slidenum">
              <a:rPr lang="es-MX" smtClean="0">
                <a:solidFill>
                  <a:srgbClr val="FFFFFF"/>
                </a:solidFill>
              </a:rPr>
              <a:pPr/>
              <a:t>5</a:t>
            </a:fld>
            <a:endParaRPr lang="es-MX" dirty="0">
              <a:solidFill>
                <a:srgbClr val="FFFFFF"/>
              </a:solidFill>
            </a:endParaRPr>
          </a:p>
        </p:txBody>
      </p:sp>
      <p:sp>
        <p:nvSpPr>
          <p:cNvPr id="8" name="Marcador de pie de página 2">
            <a:extLst>
              <a:ext uri="{FF2B5EF4-FFF2-40B4-BE49-F238E27FC236}">
                <a16:creationId xmlns:a16="http://schemas.microsoft.com/office/drawing/2014/main" id="{6C82B2B6-7CA5-40E1-892E-685A300216A9}"/>
              </a:ext>
            </a:extLst>
          </p:cNvPr>
          <p:cNvSpPr txBox="1">
            <a:spLocks/>
          </p:cNvSpPr>
          <p:nvPr/>
        </p:nvSpPr>
        <p:spPr>
          <a:xfrm>
            <a:off x="2759979" y="6465926"/>
            <a:ext cx="6291742" cy="365125"/>
          </a:xfrm>
          <a:prstGeom prst="rect">
            <a:avLst/>
          </a:prstGeom>
        </p:spPr>
        <p:txBody>
          <a:bodyPr vert="horz" lIns="91440" tIns="45720" rIns="91440" bIns="45720" rtlCol="0" anchor="ctr"/>
          <a:lstStyle>
            <a:defPPr>
              <a:defRPr lang="es-MX"/>
            </a:defPPr>
            <a:lvl1pPr marL="0" algn="ctr" defTabSz="914400" rtl="0" eaLnBrk="1" latinLnBrk="0" hangingPunct="1">
              <a:defRPr sz="1200" kern="1200" baseline="0">
                <a:solidFill>
                  <a:schemeClr val="bg1">
                    <a:lumMod val="85000"/>
                  </a:schemeClr>
                </a:solidFill>
                <a:latin typeface="Calibri"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solidFill>
                  <a:schemeClr val="bg1"/>
                </a:solidFill>
              </a:rPr>
              <a:t>Impact of Physical Climatic Shocks on the Conditions for Granting Mortgage Loans in Mexico</a:t>
            </a:r>
          </a:p>
          <a:p>
            <a:endParaRPr lang="es-MX" dirty="0">
              <a:solidFill>
                <a:srgbClr val="FFFFFF">
                  <a:lumMod val="85000"/>
                </a:srgbClr>
              </a:solidFill>
            </a:endParaRPr>
          </a:p>
        </p:txBody>
      </p:sp>
      <p:grpSp>
        <p:nvGrpSpPr>
          <p:cNvPr id="22" name="Grupo 21">
            <a:extLst>
              <a:ext uri="{FF2B5EF4-FFF2-40B4-BE49-F238E27FC236}">
                <a16:creationId xmlns:a16="http://schemas.microsoft.com/office/drawing/2014/main" id="{53E508F0-3BC6-446A-8DFD-68E3FB1E1982}"/>
              </a:ext>
            </a:extLst>
          </p:cNvPr>
          <p:cNvGrpSpPr/>
          <p:nvPr/>
        </p:nvGrpSpPr>
        <p:grpSpPr>
          <a:xfrm>
            <a:off x="526599" y="2251641"/>
            <a:ext cx="5679880" cy="3874521"/>
            <a:chOff x="526599" y="2251641"/>
            <a:chExt cx="5679880" cy="3874521"/>
          </a:xfrm>
        </p:grpSpPr>
        <p:pic>
          <p:nvPicPr>
            <p:cNvPr id="10" name="Imagen 9">
              <a:extLst>
                <a:ext uri="{FF2B5EF4-FFF2-40B4-BE49-F238E27FC236}">
                  <a16:creationId xmlns:a16="http://schemas.microsoft.com/office/drawing/2014/main" id="{EC5355AE-1540-45A2-8ED2-AC4C136B33F1}"/>
                </a:ext>
              </a:extLst>
            </p:cNvPr>
            <p:cNvPicPr>
              <a:picLocks noChangeAspect="1"/>
            </p:cNvPicPr>
            <p:nvPr/>
          </p:nvPicPr>
          <p:blipFill rotWithShape="1">
            <a:blip r:embed="rId2"/>
            <a:srcRect t="11357"/>
            <a:stretch/>
          </p:blipFill>
          <p:spPr>
            <a:xfrm>
              <a:off x="526599" y="2541863"/>
              <a:ext cx="5679880" cy="3584299"/>
            </a:xfrm>
            <a:prstGeom prst="rect">
              <a:avLst/>
            </a:prstGeom>
          </p:spPr>
        </p:pic>
        <p:grpSp>
          <p:nvGrpSpPr>
            <p:cNvPr id="15" name="Grupo 14">
              <a:extLst>
                <a:ext uri="{FF2B5EF4-FFF2-40B4-BE49-F238E27FC236}">
                  <a16:creationId xmlns:a16="http://schemas.microsoft.com/office/drawing/2014/main" id="{5385A800-6E5C-4DAA-A03D-582A8255C2BF}"/>
                </a:ext>
              </a:extLst>
            </p:cNvPr>
            <p:cNvGrpSpPr/>
            <p:nvPr/>
          </p:nvGrpSpPr>
          <p:grpSpPr>
            <a:xfrm>
              <a:off x="796301" y="2251641"/>
              <a:ext cx="5299699" cy="240682"/>
              <a:chOff x="906780" y="2258499"/>
              <a:chExt cx="5299699" cy="240682"/>
            </a:xfrm>
          </p:grpSpPr>
          <p:pic>
            <p:nvPicPr>
              <p:cNvPr id="13" name="Imagen 12">
                <a:extLst>
                  <a:ext uri="{FF2B5EF4-FFF2-40B4-BE49-F238E27FC236}">
                    <a16:creationId xmlns:a16="http://schemas.microsoft.com/office/drawing/2014/main" id="{7A2BEBCF-2291-4C32-920B-0B6479EB0910}"/>
                  </a:ext>
                </a:extLst>
              </p:cNvPr>
              <p:cNvPicPr>
                <a:picLocks noChangeAspect="1"/>
              </p:cNvPicPr>
              <p:nvPr/>
            </p:nvPicPr>
            <p:blipFill rotWithShape="1">
              <a:blip r:embed="rId3"/>
              <a:srcRect l="69586" r="14653" b="91378"/>
              <a:stretch/>
            </p:blipFill>
            <p:spPr>
              <a:xfrm>
                <a:off x="5368954" y="2277134"/>
                <a:ext cx="837525" cy="222047"/>
              </a:xfrm>
              <a:prstGeom prst="rect">
                <a:avLst/>
              </a:prstGeom>
            </p:spPr>
          </p:pic>
          <p:pic>
            <p:nvPicPr>
              <p:cNvPr id="14" name="Imagen 13">
                <a:extLst>
                  <a:ext uri="{FF2B5EF4-FFF2-40B4-BE49-F238E27FC236}">
                    <a16:creationId xmlns:a16="http://schemas.microsoft.com/office/drawing/2014/main" id="{723C1E3D-AC17-4067-B4BF-7930EAEE6741}"/>
                  </a:ext>
                </a:extLst>
              </p:cNvPr>
              <p:cNvPicPr>
                <a:picLocks noChangeAspect="1"/>
              </p:cNvPicPr>
              <p:nvPr/>
            </p:nvPicPr>
            <p:blipFill rotWithShape="1">
              <a:blip r:embed="rId2"/>
              <a:srcRect l="11667" t="-363" r="9773" b="95088"/>
              <a:stretch/>
            </p:blipFill>
            <p:spPr>
              <a:xfrm>
                <a:off x="906780" y="2258499"/>
                <a:ext cx="4462174" cy="213240"/>
              </a:xfrm>
              <a:prstGeom prst="rect">
                <a:avLst/>
              </a:prstGeom>
            </p:spPr>
          </p:pic>
        </p:grpSp>
      </p:grpSp>
      <p:grpSp>
        <p:nvGrpSpPr>
          <p:cNvPr id="20" name="Grupo 19">
            <a:extLst>
              <a:ext uri="{FF2B5EF4-FFF2-40B4-BE49-F238E27FC236}">
                <a16:creationId xmlns:a16="http://schemas.microsoft.com/office/drawing/2014/main" id="{797B1E27-823F-4C09-83BE-F5E5D384C89E}"/>
              </a:ext>
            </a:extLst>
          </p:cNvPr>
          <p:cNvGrpSpPr/>
          <p:nvPr/>
        </p:nvGrpSpPr>
        <p:grpSpPr>
          <a:xfrm>
            <a:off x="6933318" y="2492323"/>
            <a:ext cx="4232429" cy="3096917"/>
            <a:chOff x="7203274" y="3032484"/>
            <a:chExt cx="3922243" cy="2881754"/>
          </a:xfrm>
        </p:grpSpPr>
        <p:pic>
          <p:nvPicPr>
            <p:cNvPr id="17" name="Imagen 16">
              <a:extLst>
                <a:ext uri="{FF2B5EF4-FFF2-40B4-BE49-F238E27FC236}">
                  <a16:creationId xmlns:a16="http://schemas.microsoft.com/office/drawing/2014/main" id="{73BCF0A9-9623-4552-875F-5B925AFA9F5E}"/>
                </a:ext>
              </a:extLst>
            </p:cNvPr>
            <p:cNvPicPr>
              <a:picLocks noChangeAspect="1"/>
            </p:cNvPicPr>
            <p:nvPr/>
          </p:nvPicPr>
          <p:blipFill>
            <a:blip r:embed="rId4"/>
            <a:stretch>
              <a:fillRect/>
            </a:stretch>
          </p:blipFill>
          <p:spPr>
            <a:xfrm>
              <a:off x="7203274" y="3210405"/>
              <a:ext cx="3696894" cy="2703833"/>
            </a:xfrm>
            <a:prstGeom prst="rect">
              <a:avLst/>
            </a:prstGeom>
          </p:spPr>
        </p:pic>
        <p:pic>
          <p:nvPicPr>
            <p:cNvPr id="19" name="Imagen 18">
              <a:extLst>
                <a:ext uri="{FF2B5EF4-FFF2-40B4-BE49-F238E27FC236}">
                  <a16:creationId xmlns:a16="http://schemas.microsoft.com/office/drawing/2014/main" id="{3BB52C9A-1B1C-47EB-AFEA-5DE26564D738}"/>
                </a:ext>
              </a:extLst>
            </p:cNvPr>
            <p:cNvPicPr>
              <a:picLocks noChangeAspect="1"/>
            </p:cNvPicPr>
            <p:nvPr/>
          </p:nvPicPr>
          <p:blipFill>
            <a:blip r:embed="rId5"/>
            <a:stretch>
              <a:fillRect/>
            </a:stretch>
          </p:blipFill>
          <p:spPr>
            <a:xfrm>
              <a:off x="7273517" y="3032484"/>
              <a:ext cx="3852000" cy="177921"/>
            </a:xfrm>
            <a:prstGeom prst="rect">
              <a:avLst/>
            </a:prstGeom>
          </p:spPr>
        </p:pic>
      </p:grpSp>
      <p:sp>
        <p:nvSpPr>
          <p:cNvPr id="21" name="Rectángulo 20">
            <a:extLst>
              <a:ext uri="{FF2B5EF4-FFF2-40B4-BE49-F238E27FC236}">
                <a16:creationId xmlns:a16="http://schemas.microsoft.com/office/drawing/2014/main" id="{44E1DF59-5181-4FC5-A345-9ADD4E1C0197}"/>
              </a:ext>
            </a:extLst>
          </p:cNvPr>
          <p:cNvSpPr/>
          <p:nvPr/>
        </p:nvSpPr>
        <p:spPr>
          <a:xfrm>
            <a:off x="8091488" y="2721767"/>
            <a:ext cx="1288256" cy="595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2200878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934BEA-E52C-4F74-ADFC-6F21B4570E5F}"/>
              </a:ext>
            </a:extLst>
          </p:cNvPr>
          <p:cNvSpPr>
            <a:spLocks noGrp="1"/>
          </p:cNvSpPr>
          <p:nvPr>
            <p:ph type="title"/>
          </p:nvPr>
        </p:nvSpPr>
        <p:spPr/>
        <p:txBody>
          <a:bodyPr/>
          <a:lstStyle/>
          <a:p>
            <a:r>
              <a:rPr lang="en-US" dirty="0"/>
              <a:t>Introduction II </a:t>
            </a:r>
          </a:p>
        </p:txBody>
      </p:sp>
      <p:sp>
        <p:nvSpPr>
          <p:cNvPr id="3" name="Marcador de contenido 2">
            <a:extLst>
              <a:ext uri="{FF2B5EF4-FFF2-40B4-BE49-F238E27FC236}">
                <a16:creationId xmlns:a16="http://schemas.microsoft.com/office/drawing/2014/main" id="{ADADF591-5348-48BB-B09B-C2111E310EB9}"/>
              </a:ext>
            </a:extLst>
          </p:cNvPr>
          <p:cNvSpPr>
            <a:spLocks noGrp="1"/>
          </p:cNvSpPr>
          <p:nvPr>
            <p:ph idx="1"/>
          </p:nvPr>
        </p:nvSpPr>
        <p:spPr/>
        <p:txBody>
          <a:bodyPr/>
          <a:lstStyle/>
          <a:p>
            <a:r>
              <a:rPr lang="en-US" sz="1800" b="0" dirty="0"/>
              <a:t>And it is not only the temperature and rainfall what has changed. Hydrometeorological phenomena have been increasing in frequency and severity.</a:t>
            </a:r>
            <a:endParaRPr lang="es-MX" dirty="0"/>
          </a:p>
        </p:txBody>
      </p:sp>
      <p:sp>
        <p:nvSpPr>
          <p:cNvPr id="5" name="Marcador de número de diapositiva 4">
            <a:extLst>
              <a:ext uri="{FF2B5EF4-FFF2-40B4-BE49-F238E27FC236}">
                <a16:creationId xmlns:a16="http://schemas.microsoft.com/office/drawing/2014/main" id="{76BEEAE0-BFAA-4169-9406-F0AFBFEE72AF}"/>
              </a:ext>
            </a:extLst>
          </p:cNvPr>
          <p:cNvSpPr>
            <a:spLocks noGrp="1"/>
          </p:cNvSpPr>
          <p:nvPr>
            <p:ph type="sldNum" sz="quarter" idx="12"/>
          </p:nvPr>
        </p:nvSpPr>
        <p:spPr/>
        <p:txBody>
          <a:bodyPr/>
          <a:lstStyle/>
          <a:p>
            <a:fld id="{8E002BF4-BBF3-4639-B0BE-64A04A870BC8}" type="slidenum">
              <a:rPr lang="es-MX" smtClean="0">
                <a:solidFill>
                  <a:srgbClr val="FFFFFF"/>
                </a:solidFill>
              </a:rPr>
              <a:pPr/>
              <a:t>6</a:t>
            </a:fld>
            <a:endParaRPr lang="es-MX" dirty="0">
              <a:solidFill>
                <a:srgbClr val="FFFFFF"/>
              </a:solidFill>
            </a:endParaRPr>
          </a:p>
        </p:txBody>
      </p:sp>
      <p:sp>
        <p:nvSpPr>
          <p:cNvPr id="8" name="Marcador de pie de página 2">
            <a:extLst>
              <a:ext uri="{FF2B5EF4-FFF2-40B4-BE49-F238E27FC236}">
                <a16:creationId xmlns:a16="http://schemas.microsoft.com/office/drawing/2014/main" id="{6C82B2B6-7CA5-40E1-892E-685A300216A9}"/>
              </a:ext>
            </a:extLst>
          </p:cNvPr>
          <p:cNvSpPr txBox="1">
            <a:spLocks/>
          </p:cNvSpPr>
          <p:nvPr/>
        </p:nvSpPr>
        <p:spPr>
          <a:xfrm>
            <a:off x="2759979" y="6465926"/>
            <a:ext cx="6291742" cy="365125"/>
          </a:xfrm>
          <a:prstGeom prst="rect">
            <a:avLst/>
          </a:prstGeom>
        </p:spPr>
        <p:txBody>
          <a:bodyPr vert="horz" lIns="91440" tIns="45720" rIns="91440" bIns="45720" rtlCol="0" anchor="ctr"/>
          <a:lstStyle>
            <a:defPPr>
              <a:defRPr lang="es-MX"/>
            </a:defPPr>
            <a:lvl1pPr marL="0" algn="ctr" defTabSz="914400" rtl="0" eaLnBrk="1" latinLnBrk="0" hangingPunct="1">
              <a:defRPr sz="1200" kern="1200" baseline="0">
                <a:solidFill>
                  <a:schemeClr val="bg1">
                    <a:lumMod val="85000"/>
                  </a:schemeClr>
                </a:solidFill>
                <a:latin typeface="Calibri"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solidFill>
                  <a:schemeClr val="bg1"/>
                </a:solidFill>
              </a:rPr>
              <a:t>Impact of Physical Climatic Shocks on the Conditions for Granting Mortgage Loans in Mexico</a:t>
            </a:r>
          </a:p>
          <a:p>
            <a:endParaRPr lang="es-MX" dirty="0">
              <a:solidFill>
                <a:srgbClr val="FFFFFF">
                  <a:lumMod val="85000"/>
                </a:srgbClr>
              </a:solidFill>
            </a:endParaRPr>
          </a:p>
        </p:txBody>
      </p:sp>
      <p:sp>
        <p:nvSpPr>
          <p:cNvPr id="21" name="Rectángulo 20">
            <a:extLst>
              <a:ext uri="{FF2B5EF4-FFF2-40B4-BE49-F238E27FC236}">
                <a16:creationId xmlns:a16="http://schemas.microsoft.com/office/drawing/2014/main" id="{44E1DF59-5181-4FC5-A345-9ADD4E1C0197}"/>
              </a:ext>
            </a:extLst>
          </p:cNvPr>
          <p:cNvSpPr/>
          <p:nvPr/>
        </p:nvSpPr>
        <p:spPr>
          <a:xfrm>
            <a:off x="8091488" y="2721767"/>
            <a:ext cx="1288256" cy="595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4" name="Grupo 3">
            <a:extLst>
              <a:ext uri="{FF2B5EF4-FFF2-40B4-BE49-F238E27FC236}">
                <a16:creationId xmlns:a16="http://schemas.microsoft.com/office/drawing/2014/main" id="{8BBE451C-024C-430B-A181-D63F2BEC126C}"/>
              </a:ext>
            </a:extLst>
          </p:cNvPr>
          <p:cNvGrpSpPr/>
          <p:nvPr/>
        </p:nvGrpSpPr>
        <p:grpSpPr>
          <a:xfrm>
            <a:off x="2733963" y="2201357"/>
            <a:ext cx="6309738" cy="3924806"/>
            <a:chOff x="2733963" y="2201357"/>
            <a:chExt cx="6309738" cy="3924806"/>
          </a:xfrm>
        </p:grpSpPr>
        <p:pic>
          <p:nvPicPr>
            <p:cNvPr id="16" name="Imagen 15">
              <a:extLst>
                <a:ext uri="{FF2B5EF4-FFF2-40B4-BE49-F238E27FC236}">
                  <a16:creationId xmlns:a16="http://schemas.microsoft.com/office/drawing/2014/main" id="{0841BF82-9213-4BDD-BC31-AF82D327DD41}"/>
                </a:ext>
              </a:extLst>
            </p:cNvPr>
            <p:cNvPicPr>
              <a:picLocks noChangeAspect="1"/>
            </p:cNvPicPr>
            <p:nvPr/>
          </p:nvPicPr>
          <p:blipFill rotWithShape="1">
            <a:blip r:embed="rId2"/>
            <a:srcRect t="7373"/>
            <a:stretch/>
          </p:blipFill>
          <p:spPr>
            <a:xfrm>
              <a:off x="2733963" y="2365695"/>
              <a:ext cx="6309738" cy="3760468"/>
            </a:xfrm>
            <a:prstGeom prst="rect">
              <a:avLst/>
            </a:prstGeom>
          </p:spPr>
        </p:pic>
        <p:pic>
          <p:nvPicPr>
            <p:cNvPr id="18" name="Imagen 17">
              <a:extLst>
                <a:ext uri="{FF2B5EF4-FFF2-40B4-BE49-F238E27FC236}">
                  <a16:creationId xmlns:a16="http://schemas.microsoft.com/office/drawing/2014/main" id="{9B5C02CE-F0CA-456A-A778-A038DE7E3097}"/>
                </a:ext>
              </a:extLst>
            </p:cNvPr>
            <p:cNvPicPr>
              <a:picLocks noChangeAspect="1"/>
            </p:cNvPicPr>
            <p:nvPr/>
          </p:nvPicPr>
          <p:blipFill rotWithShape="1">
            <a:blip r:embed="rId2"/>
            <a:srcRect l="12489" t="1759" b="93280"/>
            <a:stretch/>
          </p:blipFill>
          <p:spPr>
            <a:xfrm>
              <a:off x="3144988" y="2201357"/>
              <a:ext cx="5521723" cy="201385"/>
            </a:xfrm>
            <a:prstGeom prst="rect">
              <a:avLst/>
            </a:prstGeom>
          </p:spPr>
        </p:pic>
      </p:grpSp>
    </p:spTree>
    <p:extLst>
      <p:ext uri="{BB962C8B-B14F-4D97-AF65-F5344CB8AC3E}">
        <p14:creationId xmlns:p14="http://schemas.microsoft.com/office/powerpoint/2010/main" val="28126077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B4D0E762-5C70-41A3-95F4-C89604F893F9}"/>
              </a:ext>
            </a:extLst>
          </p:cNvPr>
          <p:cNvSpPr>
            <a:spLocks noGrp="1"/>
          </p:cNvSpPr>
          <p:nvPr>
            <p:ph type="title"/>
          </p:nvPr>
        </p:nvSpPr>
        <p:spPr/>
        <p:txBody>
          <a:bodyPr/>
          <a:lstStyle/>
          <a:p>
            <a:r>
              <a:rPr lang="en-US" dirty="0"/>
              <a:t>Introduction III</a:t>
            </a:r>
          </a:p>
        </p:txBody>
      </p:sp>
      <p:sp>
        <p:nvSpPr>
          <p:cNvPr id="8" name="Marcador de contenido 7">
            <a:extLst>
              <a:ext uri="{FF2B5EF4-FFF2-40B4-BE49-F238E27FC236}">
                <a16:creationId xmlns:a16="http://schemas.microsoft.com/office/drawing/2014/main" id="{C8D497DB-1B6F-4B23-8DD9-6C002BE7807D}"/>
              </a:ext>
            </a:extLst>
          </p:cNvPr>
          <p:cNvSpPr>
            <a:spLocks noGrp="1"/>
          </p:cNvSpPr>
          <p:nvPr>
            <p:ph idx="1"/>
          </p:nvPr>
        </p:nvSpPr>
        <p:spPr>
          <a:xfrm>
            <a:off x="468386" y="1000298"/>
            <a:ext cx="11255229" cy="4981052"/>
          </a:xfrm>
        </p:spPr>
        <p:txBody>
          <a:bodyPr anchor="ctr">
            <a:normAutofit/>
          </a:bodyPr>
          <a:lstStyle/>
          <a:p>
            <a:pPr>
              <a:spcAft>
                <a:spcPts val="600"/>
              </a:spcAft>
            </a:pPr>
            <a:r>
              <a:rPr lang="en-US" dirty="0"/>
              <a:t>These patterns of climate change have raised significant concerns about financial stability. How do banks, respond to these phenomena as they present complex challenges?</a:t>
            </a:r>
          </a:p>
          <a:p>
            <a:pPr>
              <a:spcAft>
                <a:spcPts val="600"/>
              </a:spcAft>
            </a:pPr>
            <a:r>
              <a:rPr lang="en-US" dirty="0"/>
              <a:t>Research shows that extreme weather events, such as hurricanes and droughts, can reduce economic growth and exacerbate financial issues like credit delinquency, particularly in vulnerable regions and developing economies. Strobl (2011), Dell et al. (2012), Bolton et al. (2020), and Fernández et al. (2023).</a:t>
            </a:r>
          </a:p>
          <a:p>
            <a:pPr>
              <a:spcAft>
                <a:spcPts val="600"/>
              </a:spcAft>
            </a:pPr>
            <a:r>
              <a:rPr lang="en-US" dirty="0"/>
              <a:t>Despite advances in the literature, we would like to contribute to the analysis of climate risks impacts in emerging economies.</a:t>
            </a:r>
          </a:p>
        </p:txBody>
      </p:sp>
      <p:sp>
        <p:nvSpPr>
          <p:cNvPr id="5" name="Marcador de número de diapositiva 4">
            <a:extLst>
              <a:ext uri="{FF2B5EF4-FFF2-40B4-BE49-F238E27FC236}">
                <a16:creationId xmlns:a16="http://schemas.microsoft.com/office/drawing/2014/main" id="{EBC38EBE-DE74-49D5-BE28-F5D195306BA0}"/>
              </a:ext>
            </a:extLst>
          </p:cNvPr>
          <p:cNvSpPr>
            <a:spLocks noGrp="1"/>
          </p:cNvSpPr>
          <p:nvPr>
            <p:ph type="sldNum" sz="quarter" idx="12"/>
          </p:nvPr>
        </p:nvSpPr>
        <p:spPr/>
        <p:txBody>
          <a:bodyPr/>
          <a:lstStyle/>
          <a:p>
            <a:fld id="{8E002BF4-BBF3-4639-B0BE-64A04A870BC8}" type="slidenum">
              <a:rPr lang="es-MX" smtClean="0">
                <a:solidFill>
                  <a:srgbClr val="FFFFFF"/>
                </a:solidFill>
              </a:rPr>
              <a:pPr/>
              <a:t>7</a:t>
            </a:fld>
            <a:endParaRPr lang="es-MX" dirty="0">
              <a:solidFill>
                <a:srgbClr val="FFFFFF"/>
              </a:solidFill>
            </a:endParaRPr>
          </a:p>
        </p:txBody>
      </p:sp>
      <p:sp>
        <p:nvSpPr>
          <p:cNvPr id="9" name="Marcador de pie de página 2">
            <a:extLst>
              <a:ext uri="{FF2B5EF4-FFF2-40B4-BE49-F238E27FC236}">
                <a16:creationId xmlns:a16="http://schemas.microsoft.com/office/drawing/2014/main" id="{C6D9705E-190A-4A7E-BADE-F44C6AE1714F}"/>
              </a:ext>
            </a:extLst>
          </p:cNvPr>
          <p:cNvSpPr txBox="1">
            <a:spLocks/>
          </p:cNvSpPr>
          <p:nvPr/>
        </p:nvSpPr>
        <p:spPr>
          <a:xfrm>
            <a:off x="2759979" y="6465926"/>
            <a:ext cx="6291742" cy="365125"/>
          </a:xfrm>
          <a:prstGeom prst="rect">
            <a:avLst/>
          </a:prstGeom>
        </p:spPr>
        <p:txBody>
          <a:bodyPr vert="horz" lIns="91440" tIns="45720" rIns="91440" bIns="45720" rtlCol="0" anchor="ctr"/>
          <a:lstStyle>
            <a:defPPr>
              <a:defRPr lang="es-MX"/>
            </a:defPPr>
            <a:lvl1pPr marL="0" algn="ctr" defTabSz="914400" rtl="0" eaLnBrk="1" latinLnBrk="0" hangingPunct="1">
              <a:defRPr sz="1200" kern="1200" baseline="0">
                <a:solidFill>
                  <a:schemeClr val="bg1">
                    <a:lumMod val="85000"/>
                  </a:schemeClr>
                </a:solidFill>
                <a:latin typeface="Calibri"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solidFill>
                  <a:schemeClr val="bg1"/>
                </a:solidFill>
              </a:rPr>
              <a:t>Impact of Physical Climatic Shocks on the Conditions for Granting Mortgage Loans in Mexico</a:t>
            </a:r>
          </a:p>
          <a:p>
            <a:endParaRPr lang="es-MX" dirty="0">
              <a:solidFill>
                <a:srgbClr val="FFFFFF">
                  <a:lumMod val="85000"/>
                </a:srgbClr>
              </a:solidFill>
            </a:endParaRPr>
          </a:p>
        </p:txBody>
      </p:sp>
    </p:spTree>
    <p:extLst>
      <p:ext uri="{BB962C8B-B14F-4D97-AF65-F5344CB8AC3E}">
        <p14:creationId xmlns:p14="http://schemas.microsoft.com/office/powerpoint/2010/main" val="24553798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B4D0E762-5C70-41A3-95F4-C89604F893F9}"/>
              </a:ext>
            </a:extLst>
          </p:cNvPr>
          <p:cNvSpPr>
            <a:spLocks noGrp="1"/>
          </p:cNvSpPr>
          <p:nvPr>
            <p:ph type="title"/>
          </p:nvPr>
        </p:nvSpPr>
        <p:spPr/>
        <p:txBody>
          <a:bodyPr/>
          <a:lstStyle/>
          <a:p>
            <a:r>
              <a:rPr lang="en-US" dirty="0"/>
              <a:t>Introduction IV</a:t>
            </a:r>
          </a:p>
        </p:txBody>
      </p:sp>
      <p:sp>
        <p:nvSpPr>
          <p:cNvPr id="8" name="Marcador de contenido 7">
            <a:extLst>
              <a:ext uri="{FF2B5EF4-FFF2-40B4-BE49-F238E27FC236}">
                <a16:creationId xmlns:a16="http://schemas.microsoft.com/office/drawing/2014/main" id="{C8D497DB-1B6F-4B23-8DD9-6C002BE7807D}"/>
              </a:ext>
            </a:extLst>
          </p:cNvPr>
          <p:cNvSpPr>
            <a:spLocks noGrp="1"/>
          </p:cNvSpPr>
          <p:nvPr>
            <p:ph idx="1"/>
          </p:nvPr>
        </p:nvSpPr>
        <p:spPr/>
        <p:txBody>
          <a:bodyPr anchor="ctr">
            <a:normAutofit/>
          </a:bodyPr>
          <a:lstStyle/>
          <a:p>
            <a:r>
              <a:rPr lang="en-US" sz="2000" dirty="0"/>
              <a:t>However, evaluating the impact of climate shocks on credit risk and delinquency rates in Mexico is challenging due to factors like:</a:t>
            </a:r>
          </a:p>
          <a:p>
            <a:pPr lvl="1"/>
            <a:r>
              <a:rPr lang="en-US" sz="1600" dirty="0"/>
              <a:t>Bank support measures,</a:t>
            </a:r>
          </a:p>
          <a:p>
            <a:pPr lvl="1"/>
            <a:r>
              <a:rPr lang="en-US" sz="1600" dirty="0"/>
              <a:t>Special accounting rules (amnesty rules) and </a:t>
            </a:r>
          </a:p>
          <a:p>
            <a:pPr lvl="1"/>
            <a:r>
              <a:rPr lang="en-US" sz="1600" dirty="0"/>
              <a:t>Delinquency rate methodologies. </a:t>
            </a:r>
          </a:p>
          <a:p>
            <a:r>
              <a:rPr lang="en-US" sz="2000" dirty="0"/>
              <a:t>To understand banks' adaptive strategies, this study focuses on changes in  new loan characteristics. Rather than commercial loans, which are too heterogeneous for robust modeling, the analysis targets the mortgage loan portfolio, whose homogeneous conditions allow for more precise and significant insights.</a:t>
            </a:r>
            <a:endParaRPr lang="en-US" sz="1800" dirty="0"/>
          </a:p>
          <a:p>
            <a:pPr marL="57150" indent="0">
              <a:buClr>
                <a:schemeClr val="accent2">
                  <a:lumMod val="50000"/>
                </a:schemeClr>
              </a:buClr>
              <a:buNone/>
            </a:pPr>
            <a:endParaRPr lang="en-US" dirty="0"/>
          </a:p>
        </p:txBody>
      </p:sp>
      <p:sp>
        <p:nvSpPr>
          <p:cNvPr id="5" name="Marcador de número de diapositiva 4">
            <a:extLst>
              <a:ext uri="{FF2B5EF4-FFF2-40B4-BE49-F238E27FC236}">
                <a16:creationId xmlns:a16="http://schemas.microsoft.com/office/drawing/2014/main" id="{EBC38EBE-DE74-49D5-BE28-F5D195306BA0}"/>
              </a:ext>
            </a:extLst>
          </p:cNvPr>
          <p:cNvSpPr>
            <a:spLocks noGrp="1"/>
          </p:cNvSpPr>
          <p:nvPr>
            <p:ph type="sldNum" sz="quarter" idx="12"/>
          </p:nvPr>
        </p:nvSpPr>
        <p:spPr/>
        <p:txBody>
          <a:bodyPr/>
          <a:lstStyle/>
          <a:p>
            <a:fld id="{8E002BF4-BBF3-4639-B0BE-64A04A870BC8}" type="slidenum">
              <a:rPr lang="es-MX" smtClean="0">
                <a:solidFill>
                  <a:srgbClr val="FFFFFF"/>
                </a:solidFill>
              </a:rPr>
              <a:pPr/>
              <a:t>8</a:t>
            </a:fld>
            <a:endParaRPr lang="es-MX" dirty="0">
              <a:solidFill>
                <a:srgbClr val="FFFFFF"/>
              </a:solidFill>
            </a:endParaRPr>
          </a:p>
        </p:txBody>
      </p:sp>
      <p:sp>
        <p:nvSpPr>
          <p:cNvPr id="9" name="Marcador de pie de página 2">
            <a:extLst>
              <a:ext uri="{FF2B5EF4-FFF2-40B4-BE49-F238E27FC236}">
                <a16:creationId xmlns:a16="http://schemas.microsoft.com/office/drawing/2014/main" id="{C6D9705E-190A-4A7E-BADE-F44C6AE1714F}"/>
              </a:ext>
            </a:extLst>
          </p:cNvPr>
          <p:cNvSpPr txBox="1">
            <a:spLocks/>
          </p:cNvSpPr>
          <p:nvPr/>
        </p:nvSpPr>
        <p:spPr>
          <a:xfrm>
            <a:off x="2759979" y="6465926"/>
            <a:ext cx="6291742" cy="365125"/>
          </a:xfrm>
          <a:prstGeom prst="rect">
            <a:avLst/>
          </a:prstGeom>
        </p:spPr>
        <p:txBody>
          <a:bodyPr vert="horz" lIns="91440" tIns="45720" rIns="91440" bIns="45720" rtlCol="0" anchor="ctr"/>
          <a:lstStyle>
            <a:defPPr>
              <a:defRPr lang="es-MX"/>
            </a:defPPr>
            <a:lvl1pPr marL="0" algn="ctr" defTabSz="914400" rtl="0" eaLnBrk="1" latinLnBrk="0" hangingPunct="1">
              <a:defRPr sz="1200" kern="1200" baseline="0">
                <a:solidFill>
                  <a:schemeClr val="bg1">
                    <a:lumMod val="85000"/>
                  </a:schemeClr>
                </a:solidFill>
                <a:latin typeface="Calibri"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solidFill>
                  <a:schemeClr val="bg1"/>
                </a:solidFill>
              </a:rPr>
              <a:t>Impact of Physical Climatic Shocks on the Conditions for Granting Mortgage Loans in Mexico</a:t>
            </a:r>
          </a:p>
          <a:p>
            <a:endParaRPr lang="es-MX" dirty="0">
              <a:solidFill>
                <a:srgbClr val="FFFFFF">
                  <a:lumMod val="85000"/>
                </a:srgbClr>
              </a:solidFill>
            </a:endParaRPr>
          </a:p>
        </p:txBody>
      </p:sp>
    </p:spTree>
    <p:extLst>
      <p:ext uri="{BB962C8B-B14F-4D97-AF65-F5344CB8AC3E}">
        <p14:creationId xmlns:p14="http://schemas.microsoft.com/office/powerpoint/2010/main" val="25650036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ie de página 2">
            <a:extLst>
              <a:ext uri="{FF2B5EF4-FFF2-40B4-BE49-F238E27FC236}">
                <a16:creationId xmlns:a16="http://schemas.microsoft.com/office/drawing/2014/main" id="{6F47C343-392D-4552-904D-C660C230BC71}"/>
              </a:ext>
            </a:extLst>
          </p:cNvPr>
          <p:cNvSpPr>
            <a:spLocks noGrp="1"/>
          </p:cNvSpPr>
          <p:nvPr>
            <p:ph type="ftr" sz="quarter" idx="11"/>
          </p:nvPr>
        </p:nvSpPr>
        <p:spPr/>
        <p:txBody>
          <a:bodyPr/>
          <a:lstStyle/>
          <a:p>
            <a:endParaRPr lang="es-MX" dirty="0">
              <a:solidFill>
                <a:srgbClr val="FFFFFF">
                  <a:lumMod val="85000"/>
                </a:srgbClr>
              </a:solidFill>
            </a:endParaRPr>
          </a:p>
        </p:txBody>
      </p:sp>
      <p:sp>
        <p:nvSpPr>
          <p:cNvPr id="4" name="Marcador de número de diapositiva 3">
            <a:extLst>
              <a:ext uri="{FF2B5EF4-FFF2-40B4-BE49-F238E27FC236}">
                <a16:creationId xmlns:a16="http://schemas.microsoft.com/office/drawing/2014/main" id="{270A8A89-C637-497D-8582-8A315F286512}"/>
              </a:ext>
            </a:extLst>
          </p:cNvPr>
          <p:cNvSpPr>
            <a:spLocks noGrp="1"/>
          </p:cNvSpPr>
          <p:nvPr>
            <p:ph type="sldNum" sz="quarter" idx="12"/>
          </p:nvPr>
        </p:nvSpPr>
        <p:spPr/>
        <p:txBody>
          <a:bodyPr/>
          <a:lstStyle/>
          <a:p>
            <a:fld id="{8E002BF4-BBF3-4639-B0BE-64A04A870BC8}" type="slidenum">
              <a:rPr lang="es-MX" smtClean="0">
                <a:solidFill>
                  <a:srgbClr val="FFFFFF"/>
                </a:solidFill>
              </a:rPr>
              <a:pPr/>
              <a:t>9</a:t>
            </a:fld>
            <a:endParaRPr lang="es-MX" dirty="0">
              <a:solidFill>
                <a:srgbClr val="FFFFFF"/>
              </a:solidFill>
            </a:endParaRPr>
          </a:p>
        </p:txBody>
      </p:sp>
      <p:sp>
        <p:nvSpPr>
          <p:cNvPr id="5" name="Elipse 4">
            <a:extLst>
              <a:ext uri="{FF2B5EF4-FFF2-40B4-BE49-F238E27FC236}">
                <a16:creationId xmlns:a16="http://schemas.microsoft.com/office/drawing/2014/main" id="{46D5DC7C-18D1-4F86-B7A6-0E222DBD6CB7}"/>
              </a:ext>
            </a:extLst>
          </p:cNvPr>
          <p:cNvSpPr>
            <a:spLocks noChangeAspect="1"/>
          </p:cNvSpPr>
          <p:nvPr/>
        </p:nvSpPr>
        <p:spPr>
          <a:xfrm>
            <a:off x="711200" y="1016470"/>
            <a:ext cx="936000" cy="936104"/>
          </a:xfrm>
          <a:prstGeom prst="ellipse">
            <a:avLst/>
          </a:prstGeom>
          <a:solidFill>
            <a:srgbClr val="674C79">
              <a:alpha val="30196"/>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a:t>1</a:t>
            </a:r>
          </a:p>
        </p:txBody>
      </p:sp>
      <p:sp>
        <p:nvSpPr>
          <p:cNvPr id="11" name="Título 1">
            <a:extLst>
              <a:ext uri="{FF2B5EF4-FFF2-40B4-BE49-F238E27FC236}">
                <a16:creationId xmlns:a16="http://schemas.microsoft.com/office/drawing/2014/main" id="{62AD4565-2E0C-4AF7-AD94-EA1D9CD2026E}"/>
              </a:ext>
            </a:extLst>
          </p:cNvPr>
          <p:cNvSpPr>
            <a:spLocks noGrp="1"/>
          </p:cNvSpPr>
          <p:nvPr>
            <p:ph type="title"/>
          </p:nvPr>
        </p:nvSpPr>
        <p:spPr>
          <a:xfrm>
            <a:off x="609600" y="-27384"/>
            <a:ext cx="10972800" cy="936104"/>
          </a:xfrm>
        </p:spPr>
        <p:txBody>
          <a:bodyPr/>
          <a:lstStyle/>
          <a:p>
            <a:r>
              <a:rPr lang="en-US" dirty="0"/>
              <a:t>Roadmap</a:t>
            </a:r>
          </a:p>
        </p:txBody>
      </p:sp>
      <p:sp>
        <p:nvSpPr>
          <p:cNvPr id="12" name="Rectángulo: esquinas redondeadas 11">
            <a:extLst>
              <a:ext uri="{FF2B5EF4-FFF2-40B4-BE49-F238E27FC236}">
                <a16:creationId xmlns:a16="http://schemas.microsoft.com/office/drawing/2014/main" id="{5B672AF7-2029-4205-87C7-4BADE86CFC76}"/>
              </a:ext>
            </a:extLst>
          </p:cNvPr>
          <p:cNvSpPr>
            <a:spLocks/>
          </p:cNvSpPr>
          <p:nvPr/>
        </p:nvSpPr>
        <p:spPr>
          <a:xfrm>
            <a:off x="2115188" y="1217213"/>
            <a:ext cx="6152400" cy="529200"/>
          </a:xfrm>
          <a:prstGeom prst="roundRect">
            <a:avLst/>
          </a:prstGeom>
          <a:solidFill>
            <a:srgbClr val="674C79">
              <a:alpha val="30196"/>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Introduction</a:t>
            </a:r>
          </a:p>
        </p:txBody>
      </p:sp>
      <p:sp>
        <p:nvSpPr>
          <p:cNvPr id="13" name="Elipse 12">
            <a:extLst>
              <a:ext uri="{FF2B5EF4-FFF2-40B4-BE49-F238E27FC236}">
                <a16:creationId xmlns:a16="http://schemas.microsoft.com/office/drawing/2014/main" id="{25925208-EE9D-4066-9F4E-59A71327C3B6}"/>
              </a:ext>
            </a:extLst>
          </p:cNvPr>
          <p:cNvSpPr>
            <a:spLocks noChangeAspect="1"/>
          </p:cNvSpPr>
          <p:nvPr/>
        </p:nvSpPr>
        <p:spPr>
          <a:xfrm>
            <a:off x="711200" y="2258027"/>
            <a:ext cx="936000" cy="936104"/>
          </a:xfrm>
          <a:prstGeom prst="ellipse">
            <a:avLst/>
          </a:prstGeom>
          <a:solidFill>
            <a:srgbClr val="674C79">
              <a:alpha val="80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a:t>2</a:t>
            </a:r>
          </a:p>
        </p:txBody>
      </p:sp>
      <p:sp>
        <p:nvSpPr>
          <p:cNvPr id="14" name="Rectángulo: esquinas redondeadas 13">
            <a:extLst>
              <a:ext uri="{FF2B5EF4-FFF2-40B4-BE49-F238E27FC236}">
                <a16:creationId xmlns:a16="http://schemas.microsoft.com/office/drawing/2014/main" id="{0BB18D4F-6482-48E0-819F-9B1333889BF4}"/>
              </a:ext>
            </a:extLst>
          </p:cNvPr>
          <p:cNvSpPr>
            <a:spLocks/>
          </p:cNvSpPr>
          <p:nvPr/>
        </p:nvSpPr>
        <p:spPr>
          <a:xfrm>
            <a:off x="2115188" y="2461479"/>
            <a:ext cx="6152400" cy="529200"/>
          </a:xfrm>
          <a:prstGeom prst="roundRect">
            <a:avLst/>
          </a:prstGeom>
          <a:solidFill>
            <a:srgbClr val="674C79">
              <a:alpha val="80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Data and Methodology</a:t>
            </a:r>
          </a:p>
        </p:txBody>
      </p:sp>
      <p:sp>
        <p:nvSpPr>
          <p:cNvPr id="15" name="Elipse 14">
            <a:extLst>
              <a:ext uri="{FF2B5EF4-FFF2-40B4-BE49-F238E27FC236}">
                <a16:creationId xmlns:a16="http://schemas.microsoft.com/office/drawing/2014/main" id="{7D52045A-C326-4307-B99B-867308A9D5D9}"/>
              </a:ext>
            </a:extLst>
          </p:cNvPr>
          <p:cNvSpPr>
            <a:spLocks noChangeAspect="1"/>
          </p:cNvSpPr>
          <p:nvPr/>
        </p:nvSpPr>
        <p:spPr>
          <a:xfrm>
            <a:off x="711200" y="3502293"/>
            <a:ext cx="936000" cy="936104"/>
          </a:xfrm>
          <a:prstGeom prst="ellipse">
            <a:avLst/>
          </a:prstGeom>
          <a:solidFill>
            <a:srgbClr val="674C79">
              <a:alpha val="30196"/>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a:t>3</a:t>
            </a:r>
          </a:p>
        </p:txBody>
      </p:sp>
      <p:sp>
        <p:nvSpPr>
          <p:cNvPr id="16" name="Rectángulo: esquinas redondeadas 15">
            <a:extLst>
              <a:ext uri="{FF2B5EF4-FFF2-40B4-BE49-F238E27FC236}">
                <a16:creationId xmlns:a16="http://schemas.microsoft.com/office/drawing/2014/main" id="{371866B1-9110-4D5D-B99B-53984C70EFCF}"/>
              </a:ext>
            </a:extLst>
          </p:cNvPr>
          <p:cNvSpPr>
            <a:spLocks/>
          </p:cNvSpPr>
          <p:nvPr/>
        </p:nvSpPr>
        <p:spPr>
          <a:xfrm>
            <a:off x="2115188" y="3705745"/>
            <a:ext cx="6152400" cy="529200"/>
          </a:xfrm>
          <a:prstGeom prst="roundRect">
            <a:avLst/>
          </a:prstGeom>
          <a:solidFill>
            <a:srgbClr val="674C79">
              <a:alpha val="30196"/>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Results</a:t>
            </a:r>
          </a:p>
        </p:txBody>
      </p:sp>
      <p:sp>
        <p:nvSpPr>
          <p:cNvPr id="17" name="Elipse 16">
            <a:extLst>
              <a:ext uri="{FF2B5EF4-FFF2-40B4-BE49-F238E27FC236}">
                <a16:creationId xmlns:a16="http://schemas.microsoft.com/office/drawing/2014/main" id="{4CC9E4C4-3906-4DDF-8659-B511F0378BC2}"/>
              </a:ext>
            </a:extLst>
          </p:cNvPr>
          <p:cNvSpPr>
            <a:spLocks noChangeAspect="1"/>
          </p:cNvSpPr>
          <p:nvPr/>
        </p:nvSpPr>
        <p:spPr>
          <a:xfrm>
            <a:off x="711200" y="4786006"/>
            <a:ext cx="936000" cy="936104"/>
          </a:xfrm>
          <a:prstGeom prst="ellipse">
            <a:avLst/>
          </a:prstGeom>
          <a:solidFill>
            <a:srgbClr val="674C79">
              <a:alpha val="30196"/>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a:t>4</a:t>
            </a:r>
          </a:p>
        </p:txBody>
      </p:sp>
      <p:sp>
        <p:nvSpPr>
          <p:cNvPr id="18" name="Rectángulo: esquinas redondeadas 17">
            <a:extLst>
              <a:ext uri="{FF2B5EF4-FFF2-40B4-BE49-F238E27FC236}">
                <a16:creationId xmlns:a16="http://schemas.microsoft.com/office/drawing/2014/main" id="{C3D34B1E-FA0D-4EEB-ABB6-1FD4B3D39B2F}"/>
              </a:ext>
            </a:extLst>
          </p:cNvPr>
          <p:cNvSpPr>
            <a:spLocks/>
          </p:cNvSpPr>
          <p:nvPr/>
        </p:nvSpPr>
        <p:spPr>
          <a:xfrm>
            <a:off x="2115188" y="4989458"/>
            <a:ext cx="6152400" cy="529200"/>
          </a:xfrm>
          <a:prstGeom prst="roundRect">
            <a:avLst/>
          </a:prstGeom>
          <a:solidFill>
            <a:srgbClr val="674C79">
              <a:alpha val="30196"/>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Conclusion and Future Work</a:t>
            </a:r>
          </a:p>
        </p:txBody>
      </p:sp>
    </p:spTree>
    <p:extLst>
      <p:ext uri="{BB962C8B-B14F-4D97-AF65-F5344CB8AC3E}">
        <p14:creationId xmlns:p14="http://schemas.microsoft.com/office/powerpoint/2010/main" val="162224158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_AMO_REPORTCONTROLSVISIBLE" val="Empty"/>
  <p:tag name="_AMO_UNIQUEIDENTIFIER" val="Empty"/>
</p:tagLst>
</file>

<file path=ppt/theme/theme1.xml><?xml version="1.0" encoding="utf-8"?>
<a:theme xmlns:a="http://schemas.openxmlformats.org/drawingml/2006/main" name="PURPURA">
  <a:themeElements>
    <a:clrScheme name="Gama Final Banco">
      <a:dk1>
        <a:srgbClr val="182B47"/>
      </a:dk1>
      <a:lt1>
        <a:srgbClr val="FFFFFF"/>
      </a:lt1>
      <a:dk2>
        <a:srgbClr val="00727C"/>
      </a:dk2>
      <a:lt2>
        <a:srgbClr val="8C734A"/>
      </a:lt2>
      <a:accent1>
        <a:srgbClr val="31B133"/>
      </a:accent1>
      <a:accent2>
        <a:srgbClr val="6D3A77"/>
      </a:accent2>
      <a:accent3>
        <a:srgbClr val="3D7DDA"/>
      </a:accent3>
      <a:accent4>
        <a:srgbClr val="FF7800"/>
      </a:accent4>
      <a:accent5>
        <a:srgbClr val="FFCB00"/>
      </a:accent5>
      <a:accent6>
        <a:srgbClr val="BF0A33"/>
      </a:accent6>
      <a:hlink>
        <a:srgbClr val="8C734A"/>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33783</TotalTime>
  <Words>1783</Words>
  <Application>Microsoft Office PowerPoint</Application>
  <PresentationFormat>Panorámica</PresentationFormat>
  <Paragraphs>204</Paragraphs>
  <Slides>32</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32</vt:i4>
      </vt:variant>
    </vt:vector>
  </HeadingPairs>
  <TitlesOfParts>
    <vt:vector size="37" baseType="lpstr">
      <vt:lpstr>Arial</vt:lpstr>
      <vt:lpstr>Calibri</vt:lpstr>
      <vt:lpstr>Cambria Math</vt:lpstr>
      <vt:lpstr>Wingdings</vt:lpstr>
      <vt:lpstr>PURPURA</vt:lpstr>
      <vt:lpstr>Presentación de PowerPoint</vt:lpstr>
      <vt:lpstr>Disclaimer</vt:lpstr>
      <vt:lpstr>Roadmap</vt:lpstr>
      <vt:lpstr>Introduction I</vt:lpstr>
      <vt:lpstr>Introduction II </vt:lpstr>
      <vt:lpstr>Introduction II </vt:lpstr>
      <vt:lpstr>Introduction III</vt:lpstr>
      <vt:lpstr>Introduction IV</vt:lpstr>
      <vt:lpstr>Roadmap</vt:lpstr>
      <vt:lpstr>Data I: Climate shocks to analyze</vt:lpstr>
      <vt:lpstr>Data II: Credit Registry Data</vt:lpstr>
      <vt:lpstr>Data III: Exploratory Data Analysis LTV</vt:lpstr>
      <vt:lpstr>Data IV: Exploratory Data Analysis DTI</vt:lpstr>
      <vt:lpstr>Data V: Exploratory Data Analysis Origination Fees</vt:lpstr>
      <vt:lpstr>Methodology</vt:lpstr>
      <vt:lpstr>Roadmap</vt:lpstr>
      <vt:lpstr>Results I: Hurricane “Alex”</vt:lpstr>
      <vt:lpstr>Results II: Hurricane “Alex”</vt:lpstr>
      <vt:lpstr>Robustness Check I: Hurricane “Alex”</vt:lpstr>
      <vt:lpstr>Results III: San Luis Potosí Drought</vt:lpstr>
      <vt:lpstr>Results IV: San Luis Potosí Drought</vt:lpstr>
      <vt:lpstr>Robustness Check II: San Luis Potosí Drought</vt:lpstr>
      <vt:lpstr>Results V: Hurricane “Otis”</vt:lpstr>
      <vt:lpstr>Results VI: Hurricane “Otis”</vt:lpstr>
      <vt:lpstr>Robustness Check III: Hurricane “Otis”</vt:lpstr>
      <vt:lpstr>Roadmap</vt:lpstr>
      <vt:lpstr>Conclusions</vt:lpstr>
      <vt:lpstr>Future work</vt:lpstr>
      <vt:lpstr>Presentación de PowerPoint</vt:lpstr>
      <vt:lpstr>APPENDIX</vt:lpstr>
      <vt:lpstr>Methodology I</vt:lpstr>
      <vt:lpstr>Methodology II</vt:lpstr>
    </vt:vector>
  </TitlesOfParts>
  <Company>Banco de México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Pronósticos condicionales de la tenencia de valores gubernamentales en manos de extranjeros</dc:title>
  <dc:creator>Cid Ortiz Diego</dc:creator>
  <cp:lastModifiedBy>López Juárez María Fernanda</cp:lastModifiedBy>
  <cp:revision>499</cp:revision>
  <cp:lastPrinted>2024-11-29T15:54:10Z</cp:lastPrinted>
  <dcterms:created xsi:type="dcterms:W3CDTF">2017-03-07T23:58:51Z</dcterms:created>
  <dcterms:modified xsi:type="dcterms:W3CDTF">2024-12-03T14:02:17Z</dcterms:modified>
</cp:coreProperties>
</file>